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1868498592" r:id="rId3"/>
    <p:sldId id="2139095075" r:id="rId4"/>
    <p:sldId id="2139095076" r:id="rId5"/>
    <p:sldId id="2139095083" r:id="rId6"/>
    <p:sldId id="2139095084" r:id="rId7"/>
    <p:sldId id="2139095085" r:id="rId8"/>
    <p:sldId id="2139095077" r:id="rId9"/>
    <p:sldId id="2139095080" r:id="rId10"/>
    <p:sldId id="262" r:id="rId11"/>
    <p:sldId id="1868498595" r:id="rId12"/>
    <p:sldId id="286048574" r:id="rId13"/>
    <p:sldId id="1683354785" r:id="rId14"/>
    <p:sldId id="43662231" r:id="rId15"/>
    <p:sldId id="2139095078" r:id="rId16"/>
    <p:sldId id="1868498596" r:id="rId17"/>
    <p:sldId id="1447516795" r:id="rId18"/>
    <p:sldId id="2139095079" r:id="rId19"/>
    <p:sldId id="1868498597" r:id="rId20"/>
    <p:sldId id="2139095074" r:id="rId21"/>
    <p:sldId id="1868498598" r:id="rId22"/>
    <p:sldId id="1868498604" r:id="rId23"/>
    <p:sldId id="2139095082" r:id="rId24"/>
    <p:sldId id="2139095081" r:id="rId25"/>
    <p:sldId id="2139095087" r:id="rId26"/>
    <p:sldId id="2139095088" r:id="rId27"/>
    <p:sldId id="2139095089" r:id="rId28"/>
    <p:sldId id="200151047" r:id="rId29"/>
    <p:sldId id="973636249" r:id="rId30"/>
    <p:sldId id="866241009" r:id="rId31"/>
    <p:sldId id="1600287057" r:id="rId32"/>
    <p:sldId id="809299618" r:id="rId33"/>
    <p:sldId id="2139095086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Gohel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578"/>
    <a:srgbClr val="515048"/>
    <a:srgbClr val="D2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 snapToObjects="1">
      <p:cViewPr>
        <p:scale>
          <a:sx n="90" d="100"/>
          <a:sy n="90" d="100"/>
        </p:scale>
        <p:origin x="-13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50809-B523-E946-81AF-32D000F06BC6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</dgm:pt>
    <dgm:pt modelId="{7EF2A6B6-0C7A-C54D-ABB5-2FAD0B103965}">
      <dgm:prSet phldrT="[Texte]"/>
      <dgm:spPr/>
      <dgm:t>
        <a:bodyPr/>
        <a:lstStyle/>
        <a:p>
          <a:r>
            <a:rPr lang="fr-FR" b="1" dirty="0" smtClean="0"/>
            <a:t>Création de l’objet</a:t>
          </a:r>
        </a:p>
        <a:p>
          <a:r>
            <a:rPr lang="fr-FR" i="1" dirty="0" err="1" smtClean="0"/>
            <a:t>docx</a:t>
          </a:r>
          <a:r>
            <a:rPr lang="fr-FR" i="1" dirty="0" smtClean="0"/>
            <a:t>, </a:t>
          </a:r>
          <a:r>
            <a:rPr lang="fr-FR" i="1" dirty="0" err="1" smtClean="0"/>
            <a:t>pptx</a:t>
          </a:r>
          <a:r>
            <a:rPr lang="fr-FR" i="1" dirty="0" smtClean="0"/>
            <a:t>, </a:t>
          </a:r>
          <a:r>
            <a:rPr lang="fr-FR" i="1" dirty="0" err="1" smtClean="0"/>
            <a:t>bsdoc</a:t>
          </a:r>
          <a:endParaRPr lang="fr-FR" i="1" dirty="0"/>
        </a:p>
      </dgm:t>
    </dgm:pt>
    <dgm:pt modelId="{D48271D5-1EF0-AA45-8300-2FEAEB3BD871}" type="parTrans" cxnId="{C2714D27-D911-9541-9710-E11DC4417F48}">
      <dgm:prSet/>
      <dgm:spPr/>
      <dgm:t>
        <a:bodyPr/>
        <a:lstStyle/>
        <a:p>
          <a:endParaRPr lang="fr-FR"/>
        </a:p>
      </dgm:t>
    </dgm:pt>
    <dgm:pt modelId="{DB8B1236-A753-3240-994E-CB2E711EB2C2}" type="sibTrans" cxnId="{C2714D27-D911-9541-9710-E11DC4417F48}">
      <dgm:prSet/>
      <dgm:spPr/>
      <dgm:t>
        <a:bodyPr/>
        <a:lstStyle/>
        <a:p>
          <a:endParaRPr lang="fr-FR"/>
        </a:p>
      </dgm:t>
    </dgm:pt>
    <dgm:pt modelId="{F349E15C-5F7D-6E4B-A8C4-121DD3746A10}">
      <dgm:prSet phldrT="[Texte]"/>
      <dgm:spPr/>
      <dgm:t>
        <a:bodyPr/>
        <a:lstStyle/>
        <a:p>
          <a:r>
            <a:rPr lang="fr-FR" b="1" dirty="0" smtClean="0"/>
            <a:t>Ajout de contenu</a:t>
          </a:r>
        </a:p>
        <a:p>
          <a:r>
            <a:rPr lang="fr-FR" i="1" dirty="0" err="1" smtClean="0"/>
            <a:t>addFlexTable</a:t>
          </a:r>
          <a:r>
            <a:rPr lang="fr-FR" i="1" dirty="0" smtClean="0"/>
            <a:t>, </a:t>
          </a:r>
          <a:r>
            <a:rPr lang="fr-FR" i="1" dirty="0" err="1" smtClean="0"/>
            <a:t>addPlot</a:t>
          </a:r>
          <a:r>
            <a:rPr lang="fr-FR" i="1" dirty="0" smtClean="0"/>
            <a:t>, </a:t>
          </a:r>
          <a:r>
            <a:rPr lang="fr-FR" i="1" dirty="0" err="1" smtClean="0"/>
            <a:t>addTitle</a:t>
          </a:r>
          <a:r>
            <a:rPr lang="fr-FR" i="1" dirty="0" smtClean="0"/>
            <a:t>, </a:t>
          </a:r>
          <a:r>
            <a:rPr lang="fr-FR" i="1" dirty="0" err="1" smtClean="0"/>
            <a:t>addParagraph</a:t>
          </a:r>
          <a:r>
            <a:rPr lang="fr-FR" i="1" dirty="0" smtClean="0"/>
            <a:t>, …</a:t>
          </a:r>
          <a:endParaRPr lang="fr-FR" i="1" dirty="0"/>
        </a:p>
      </dgm:t>
    </dgm:pt>
    <dgm:pt modelId="{F4062D39-87BA-A143-9EB7-D3FE64B00CC8}" type="parTrans" cxnId="{E6D17CA0-E7ED-B640-91D6-37D67CA023E6}">
      <dgm:prSet/>
      <dgm:spPr/>
      <dgm:t>
        <a:bodyPr/>
        <a:lstStyle/>
        <a:p>
          <a:endParaRPr lang="fr-FR"/>
        </a:p>
      </dgm:t>
    </dgm:pt>
    <dgm:pt modelId="{BB0FC6F9-F15A-1543-82D3-A5534206ED18}" type="sibTrans" cxnId="{E6D17CA0-E7ED-B640-91D6-37D67CA023E6}">
      <dgm:prSet/>
      <dgm:spPr/>
      <dgm:t>
        <a:bodyPr/>
        <a:lstStyle/>
        <a:p>
          <a:endParaRPr lang="fr-FR"/>
        </a:p>
      </dgm:t>
    </dgm:pt>
    <dgm:pt modelId="{244A65BF-8A2F-1C41-B8E7-902081F5317D}">
      <dgm:prSet phldrT="[Texte]"/>
      <dgm:spPr/>
      <dgm:t>
        <a:bodyPr/>
        <a:lstStyle/>
        <a:p>
          <a:r>
            <a:rPr lang="fr-FR" b="1" dirty="0" smtClean="0"/>
            <a:t>Ecriture du document </a:t>
          </a:r>
        </a:p>
        <a:p>
          <a:r>
            <a:rPr lang="fr-FR" i="1" dirty="0" err="1" smtClean="0"/>
            <a:t>writeDoc</a:t>
          </a:r>
          <a:endParaRPr lang="fr-FR" i="1" dirty="0"/>
        </a:p>
      </dgm:t>
    </dgm:pt>
    <dgm:pt modelId="{7DBFDDE5-E0B8-B24B-B4E4-1A074B9AF43F}" type="parTrans" cxnId="{5147B812-3FAD-1F49-8867-2796187A1743}">
      <dgm:prSet/>
      <dgm:spPr/>
      <dgm:t>
        <a:bodyPr/>
        <a:lstStyle/>
        <a:p>
          <a:endParaRPr lang="fr-FR"/>
        </a:p>
      </dgm:t>
    </dgm:pt>
    <dgm:pt modelId="{A8B6B94A-6515-B348-BC89-02B572800CEE}" type="sibTrans" cxnId="{5147B812-3FAD-1F49-8867-2796187A1743}">
      <dgm:prSet/>
      <dgm:spPr/>
      <dgm:t>
        <a:bodyPr/>
        <a:lstStyle/>
        <a:p>
          <a:endParaRPr lang="fr-FR"/>
        </a:p>
      </dgm:t>
    </dgm:pt>
    <dgm:pt modelId="{8382DEDC-80D9-4A46-B03C-67FE27E59A7B}" type="pres">
      <dgm:prSet presAssocID="{17650809-B523-E946-81AF-32D000F06BC6}" presName="Name0" presStyleCnt="0">
        <dgm:presLayoutVars>
          <dgm:dir/>
          <dgm:resizeHandles val="exact"/>
        </dgm:presLayoutVars>
      </dgm:prSet>
      <dgm:spPr/>
    </dgm:pt>
    <dgm:pt modelId="{3037AA95-7AE1-8F46-968D-989051BE8089}" type="pres">
      <dgm:prSet presAssocID="{7EF2A6B6-0C7A-C54D-ABB5-2FAD0B103965}" presName="node" presStyleLbl="node1" presStyleIdx="0" presStyleCnt="3" custScaleY="166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A1AF39-F278-2542-8B17-150589F35C6A}" type="pres">
      <dgm:prSet presAssocID="{DB8B1236-A753-3240-994E-CB2E711EB2C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CCB4CD94-9C1B-DF41-9BE7-562AADCE0737}" type="pres">
      <dgm:prSet presAssocID="{DB8B1236-A753-3240-994E-CB2E711EB2C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16B436CC-AF91-374F-BC4E-FE1D3D40356F}" type="pres">
      <dgm:prSet presAssocID="{F349E15C-5F7D-6E4B-A8C4-121DD3746A10}" presName="node" presStyleLbl="node1" presStyleIdx="1" presStyleCnt="3" custScaleY="1648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CB24F1-E8CC-C048-AD21-127499D5CCEF}" type="pres">
      <dgm:prSet presAssocID="{BB0FC6F9-F15A-1543-82D3-A5534206ED18}" presName="sibTrans" presStyleLbl="sibTrans2D1" presStyleIdx="1" presStyleCnt="2"/>
      <dgm:spPr/>
      <dgm:t>
        <a:bodyPr/>
        <a:lstStyle/>
        <a:p>
          <a:endParaRPr lang="fr-FR"/>
        </a:p>
      </dgm:t>
    </dgm:pt>
    <dgm:pt modelId="{7ADA70BF-0D84-E84E-A232-E5785ECE7024}" type="pres">
      <dgm:prSet presAssocID="{BB0FC6F9-F15A-1543-82D3-A5534206ED18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857506E-6353-5645-A1FC-6FA32C4769CA}" type="pres">
      <dgm:prSet presAssocID="{244A65BF-8A2F-1C41-B8E7-902081F5317D}" presName="node" presStyleLbl="node1" presStyleIdx="2" presStyleCnt="3" custScaleY="166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D0748E-A6AC-424E-A0C5-BBB029588F04}" type="presOf" srcId="{DB8B1236-A753-3240-994E-CB2E711EB2C2}" destId="{CCB4CD94-9C1B-DF41-9BE7-562AADCE0737}" srcOrd="1" destOrd="0" presId="urn:microsoft.com/office/officeart/2005/8/layout/process1"/>
    <dgm:cxn modelId="{47F598EA-0E2F-3244-A0E7-CF9D76C1268E}" type="presOf" srcId="{17650809-B523-E946-81AF-32D000F06BC6}" destId="{8382DEDC-80D9-4A46-B03C-67FE27E59A7B}" srcOrd="0" destOrd="0" presId="urn:microsoft.com/office/officeart/2005/8/layout/process1"/>
    <dgm:cxn modelId="{78BEABEA-281C-074C-8FA8-4121130FDC62}" type="presOf" srcId="{BB0FC6F9-F15A-1543-82D3-A5534206ED18}" destId="{7ADA70BF-0D84-E84E-A232-E5785ECE7024}" srcOrd="1" destOrd="0" presId="urn:microsoft.com/office/officeart/2005/8/layout/process1"/>
    <dgm:cxn modelId="{A9DB87EC-4D8E-A141-B6D1-E276EB045803}" type="presOf" srcId="{BB0FC6F9-F15A-1543-82D3-A5534206ED18}" destId="{F5CB24F1-E8CC-C048-AD21-127499D5CCEF}" srcOrd="0" destOrd="0" presId="urn:microsoft.com/office/officeart/2005/8/layout/process1"/>
    <dgm:cxn modelId="{C2714D27-D911-9541-9710-E11DC4417F48}" srcId="{17650809-B523-E946-81AF-32D000F06BC6}" destId="{7EF2A6B6-0C7A-C54D-ABB5-2FAD0B103965}" srcOrd="0" destOrd="0" parTransId="{D48271D5-1EF0-AA45-8300-2FEAEB3BD871}" sibTransId="{DB8B1236-A753-3240-994E-CB2E711EB2C2}"/>
    <dgm:cxn modelId="{BA0CFE1C-732B-9F47-A518-972A1AEE1ED6}" type="presOf" srcId="{244A65BF-8A2F-1C41-B8E7-902081F5317D}" destId="{B857506E-6353-5645-A1FC-6FA32C4769CA}" srcOrd="0" destOrd="0" presId="urn:microsoft.com/office/officeart/2005/8/layout/process1"/>
    <dgm:cxn modelId="{2E2BA394-8DE4-8147-8C8B-814718459414}" type="presOf" srcId="{DB8B1236-A753-3240-994E-CB2E711EB2C2}" destId="{1EA1AF39-F278-2542-8B17-150589F35C6A}" srcOrd="0" destOrd="0" presId="urn:microsoft.com/office/officeart/2005/8/layout/process1"/>
    <dgm:cxn modelId="{D324668D-582D-D546-8775-B4DE03452CF5}" type="presOf" srcId="{F349E15C-5F7D-6E4B-A8C4-121DD3746A10}" destId="{16B436CC-AF91-374F-BC4E-FE1D3D40356F}" srcOrd="0" destOrd="0" presId="urn:microsoft.com/office/officeart/2005/8/layout/process1"/>
    <dgm:cxn modelId="{AAB76420-AB46-CF4C-8041-8D080AA6DD7F}" type="presOf" srcId="{7EF2A6B6-0C7A-C54D-ABB5-2FAD0B103965}" destId="{3037AA95-7AE1-8F46-968D-989051BE8089}" srcOrd="0" destOrd="0" presId="urn:microsoft.com/office/officeart/2005/8/layout/process1"/>
    <dgm:cxn modelId="{E6D17CA0-E7ED-B640-91D6-37D67CA023E6}" srcId="{17650809-B523-E946-81AF-32D000F06BC6}" destId="{F349E15C-5F7D-6E4B-A8C4-121DD3746A10}" srcOrd="1" destOrd="0" parTransId="{F4062D39-87BA-A143-9EB7-D3FE64B00CC8}" sibTransId="{BB0FC6F9-F15A-1543-82D3-A5534206ED18}"/>
    <dgm:cxn modelId="{5147B812-3FAD-1F49-8867-2796187A1743}" srcId="{17650809-B523-E946-81AF-32D000F06BC6}" destId="{244A65BF-8A2F-1C41-B8E7-902081F5317D}" srcOrd="2" destOrd="0" parTransId="{7DBFDDE5-E0B8-B24B-B4E4-1A074B9AF43F}" sibTransId="{A8B6B94A-6515-B348-BC89-02B572800CEE}"/>
    <dgm:cxn modelId="{06BAAD8E-CE42-E54F-9253-058C6C4F16DD}" type="presParOf" srcId="{8382DEDC-80D9-4A46-B03C-67FE27E59A7B}" destId="{3037AA95-7AE1-8F46-968D-989051BE8089}" srcOrd="0" destOrd="0" presId="urn:microsoft.com/office/officeart/2005/8/layout/process1"/>
    <dgm:cxn modelId="{E38A37CA-9CA3-074F-9895-83FC8F1C9DEF}" type="presParOf" srcId="{8382DEDC-80D9-4A46-B03C-67FE27E59A7B}" destId="{1EA1AF39-F278-2542-8B17-150589F35C6A}" srcOrd="1" destOrd="0" presId="urn:microsoft.com/office/officeart/2005/8/layout/process1"/>
    <dgm:cxn modelId="{B2FB47F8-B0C7-BB4D-8571-ECD42657AD69}" type="presParOf" srcId="{1EA1AF39-F278-2542-8B17-150589F35C6A}" destId="{CCB4CD94-9C1B-DF41-9BE7-562AADCE0737}" srcOrd="0" destOrd="0" presId="urn:microsoft.com/office/officeart/2005/8/layout/process1"/>
    <dgm:cxn modelId="{0710D8AA-768B-AA4D-AEA4-BEE895432291}" type="presParOf" srcId="{8382DEDC-80D9-4A46-B03C-67FE27E59A7B}" destId="{16B436CC-AF91-374F-BC4E-FE1D3D40356F}" srcOrd="2" destOrd="0" presId="urn:microsoft.com/office/officeart/2005/8/layout/process1"/>
    <dgm:cxn modelId="{DE04C5B0-24A1-F14E-A946-E98B5A634069}" type="presParOf" srcId="{8382DEDC-80D9-4A46-B03C-67FE27E59A7B}" destId="{F5CB24F1-E8CC-C048-AD21-127499D5CCEF}" srcOrd="3" destOrd="0" presId="urn:microsoft.com/office/officeart/2005/8/layout/process1"/>
    <dgm:cxn modelId="{A69FE9A4-2542-D241-9EAA-CCCCE68DD75C}" type="presParOf" srcId="{F5CB24F1-E8CC-C048-AD21-127499D5CCEF}" destId="{7ADA70BF-0D84-E84E-A232-E5785ECE7024}" srcOrd="0" destOrd="0" presId="urn:microsoft.com/office/officeart/2005/8/layout/process1"/>
    <dgm:cxn modelId="{860D11C5-753E-024D-8FE2-30A1ABACEA87}" type="presParOf" srcId="{8382DEDC-80D9-4A46-B03C-67FE27E59A7B}" destId="{B857506E-6353-5645-A1FC-6FA32C4769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7AA95-7AE1-8F46-968D-989051BE8089}">
      <dsp:nvSpPr>
        <dsp:cNvPr id="0" name=""/>
        <dsp:cNvSpPr/>
      </dsp:nvSpPr>
      <dsp:spPr>
        <a:xfrm>
          <a:off x="7233" y="1185854"/>
          <a:ext cx="2161877" cy="2154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Création de l’objet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err="1" smtClean="0"/>
            <a:t>docx</a:t>
          </a:r>
          <a:r>
            <a:rPr lang="fr-FR" sz="2000" i="1" kern="1200" dirty="0" smtClean="0"/>
            <a:t>, </a:t>
          </a:r>
          <a:r>
            <a:rPr lang="fr-FR" sz="2000" i="1" kern="1200" dirty="0" err="1" smtClean="0"/>
            <a:t>pptx</a:t>
          </a:r>
          <a:r>
            <a:rPr lang="fr-FR" sz="2000" i="1" kern="1200" dirty="0" smtClean="0"/>
            <a:t>, </a:t>
          </a:r>
          <a:r>
            <a:rPr lang="fr-FR" sz="2000" i="1" kern="1200" dirty="0" err="1" smtClean="0"/>
            <a:t>bsdoc</a:t>
          </a:r>
          <a:endParaRPr lang="fr-FR" sz="2000" i="1" kern="1200" dirty="0"/>
        </a:p>
      </dsp:txBody>
      <dsp:txXfrm>
        <a:off x="70329" y="1248950"/>
        <a:ext cx="2035685" cy="2028062"/>
      </dsp:txXfrm>
    </dsp:sp>
    <dsp:sp modelId="{1EA1AF39-F278-2542-8B17-150589F35C6A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385298" y="2102137"/>
        <a:ext cx="320822" cy="321687"/>
      </dsp:txXfrm>
    </dsp:sp>
    <dsp:sp modelId="{16B436CC-AF91-374F-BC4E-FE1D3D40356F}">
      <dsp:nvSpPr>
        <dsp:cNvPr id="0" name=""/>
        <dsp:cNvSpPr/>
      </dsp:nvSpPr>
      <dsp:spPr>
        <a:xfrm>
          <a:off x="3033861" y="1194013"/>
          <a:ext cx="2161877" cy="2137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Ajout de contenu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err="1" smtClean="0"/>
            <a:t>addFlexTable</a:t>
          </a:r>
          <a:r>
            <a:rPr lang="fr-FR" sz="2000" i="1" kern="1200" dirty="0" smtClean="0"/>
            <a:t>, </a:t>
          </a:r>
          <a:r>
            <a:rPr lang="fr-FR" sz="2000" i="1" kern="1200" dirty="0" err="1" smtClean="0"/>
            <a:t>addPlot</a:t>
          </a:r>
          <a:r>
            <a:rPr lang="fr-FR" sz="2000" i="1" kern="1200" dirty="0" smtClean="0"/>
            <a:t>, </a:t>
          </a:r>
          <a:r>
            <a:rPr lang="fr-FR" sz="2000" i="1" kern="1200" dirty="0" err="1" smtClean="0"/>
            <a:t>addTitle</a:t>
          </a:r>
          <a:r>
            <a:rPr lang="fr-FR" sz="2000" i="1" kern="1200" dirty="0" smtClean="0"/>
            <a:t>, </a:t>
          </a:r>
          <a:r>
            <a:rPr lang="fr-FR" sz="2000" i="1" kern="1200" dirty="0" err="1" smtClean="0"/>
            <a:t>addParagraph</a:t>
          </a:r>
          <a:r>
            <a:rPr lang="fr-FR" sz="2000" i="1" kern="1200" dirty="0" smtClean="0"/>
            <a:t>, …</a:t>
          </a:r>
          <a:endParaRPr lang="fr-FR" sz="2000" i="1" kern="1200" dirty="0"/>
        </a:p>
      </dsp:txBody>
      <dsp:txXfrm>
        <a:off x="3096479" y="1256631"/>
        <a:ext cx="2036641" cy="2012700"/>
      </dsp:txXfrm>
    </dsp:sp>
    <dsp:sp modelId="{F5CB24F1-E8CC-C048-AD21-127499D5CCEF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411926" y="2102137"/>
        <a:ext cx="320822" cy="321687"/>
      </dsp:txXfrm>
    </dsp:sp>
    <dsp:sp modelId="{B857506E-6353-5645-A1FC-6FA32C4769CA}">
      <dsp:nvSpPr>
        <dsp:cNvPr id="0" name=""/>
        <dsp:cNvSpPr/>
      </dsp:nvSpPr>
      <dsp:spPr>
        <a:xfrm>
          <a:off x="6060489" y="1185854"/>
          <a:ext cx="2161877" cy="2154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Ecriture du document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err="1" smtClean="0"/>
            <a:t>writeDoc</a:t>
          </a:r>
          <a:endParaRPr lang="fr-FR" sz="2000" i="1" kern="1200" dirty="0"/>
        </a:p>
      </dsp:txBody>
      <dsp:txXfrm>
        <a:off x="6123585" y="1248950"/>
        <a:ext cx="2035685" cy="202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B520-9878-2D43-8D10-5695C793EA9A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D40-F594-194D-8E30-64E754AB71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2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pot1 =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pot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"Chats"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err="1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textBold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color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fr-FR" sz="1200" i="1" dirty="0" err="1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red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font.size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30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) ) +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pot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 et 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format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textNormal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font.size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30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) ) +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pot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"chiens"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err="1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textItalic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color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fr-FR" sz="1200" i="1" dirty="0" err="1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purple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font.size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30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))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endParaRPr lang="fr-FR" sz="120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pot2 =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pot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"Des canards"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err="1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textBold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font.family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"Courier New"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font.size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30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) ) +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pot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 et des lapins 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format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textNormal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font.size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30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) ) +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pot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"avec de grandes oreilles"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err="1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textProperties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vertical.align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fr-FR" sz="1200" i="1" dirty="0" err="1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superscript</a:t>
            </a:r>
            <a:r>
              <a:rPr lang="fr-FR" sz="1200" i="1" dirty="0" smtClean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fr-FR" sz="120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font.size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30</a:t>
            </a:r>
            <a:r>
              <a:rPr lang="fr-FR" sz="12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))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D40-F594-194D-8E30-64E754AB716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2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6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42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5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64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6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23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471891" y="1614909"/>
            <a:ext cx="8229600" cy="4525963"/>
          </a:xfrm>
          <a:solidFill>
            <a:schemeClr val="bg2">
              <a:lumMod val="90000"/>
              <a:alpha val="2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12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tenu et shor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 rot="19060843">
            <a:off x="2286762" y="3262066"/>
            <a:ext cx="4843463" cy="971550"/>
          </a:xfrm>
          <a:solidFill>
            <a:schemeClr val="tx2">
              <a:lumMod val="20000"/>
              <a:lumOff val="80000"/>
              <a:alpha val="48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5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 contenu et peti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7949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57200" y="5366860"/>
            <a:ext cx="8229600" cy="77200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83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79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30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4134101"/>
            <a:ext cx="8229600" cy="199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5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2113-2CD6-5543-9678-3CBBE2A836A5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6F2-A6EE-1D4F-94D2-F80EC8E1AA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DB2113-2CD6-5543-9678-3CBBE2A836A5}" type="datetimeFigureOut">
              <a:rPr lang="fr-FR" smtClean="0"/>
              <a:pPr/>
              <a:t>26/06/15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9CCF6F2-A6EE-1D4F-94D2-F80EC8E1AA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8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51" r:id="rId6"/>
    <p:sldLayoutId id="2147483652" r:id="rId7"/>
    <p:sldLayoutId id="2147483660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cap="all" dirty="0" err="1" smtClean="0">
                <a:solidFill>
                  <a:schemeClr val="bg1"/>
                </a:solidFill>
              </a:rPr>
              <a:t>Reporting</a:t>
            </a:r>
            <a:r>
              <a:rPr lang="fr-FR" b="1" cap="all" dirty="0" smtClean="0">
                <a:solidFill>
                  <a:schemeClr val="bg1"/>
                </a:solidFill>
              </a:rPr>
              <a:t> automatisé avec </a:t>
            </a:r>
            <a:r>
              <a:rPr lang="fr-FR" b="1" cap="all" dirty="0" err="1" smtClean="0">
                <a:solidFill>
                  <a:schemeClr val="bg1"/>
                </a:solidFill>
              </a:rPr>
              <a:t>ReporteRs</a:t>
            </a:r>
            <a:r>
              <a:rPr lang="fr-FR" b="1" cap="all" dirty="0" smtClean="0">
                <a:solidFill>
                  <a:schemeClr val="bg1"/>
                </a:solidFill>
              </a:rPr>
              <a:t> et </a:t>
            </a:r>
            <a:r>
              <a:rPr lang="fr-FR" b="1" cap="all" dirty="0" err="1" smtClean="0">
                <a:solidFill>
                  <a:schemeClr val="bg1"/>
                </a:solidFill>
              </a:rPr>
              <a:t>rtable</a:t>
            </a:r>
            <a:endParaRPr lang="fr-FR" b="1" cap="all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26 juin 2015 - Rencontres R</a:t>
            </a:r>
          </a:p>
          <a:p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david.gohel@lysis-consultants.fr</a:t>
            </a:r>
            <a:endParaRPr lang="fr-FR" b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00" y="2520000"/>
            <a:ext cx="3600000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82278"/>
            <a:ext cx="7772400" cy="136207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sz="8000" dirty="0" smtClean="0">
                <a:solidFill>
                  <a:srgbClr val="FFFFFF"/>
                </a:solidFill>
              </a:rPr>
              <a:t>Objets </a:t>
            </a:r>
            <a:r>
              <a:rPr lang="fr-FR" sz="8000" dirty="0" err="1" smtClean="0">
                <a:solidFill>
                  <a:srgbClr val="FFFFFF"/>
                </a:solidFill>
              </a:rPr>
              <a:t>FlexTable</a:t>
            </a:r>
            <a:endParaRPr lang="fr-FR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2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003" y="985999"/>
            <a:ext cx="7633994" cy="19385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t"/>
          <a:lstStyle/>
          <a:p>
            <a:pPr algn="ctr"/>
            <a:r>
              <a:rPr lang="fr-FR" sz="3200" b="1" cap="all" dirty="0" smtClean="0">
                <a:solidFill>
                  <a:srgbClr val="FFFFFF"/>
                </a:solidFill>
                <a:latin typeface="Arial"/>
                <a:cs typeface="Arial"/>
              </a:rPr>
              <a:t>Disposition</a:t>
            </a:r>
          </a:p>
          <a:p>
            <a:pPr algn="ctr"/>
            <a:endParaRPr lang="fr-FR" b="1" dirty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>
                <a:solidFill>
                  <a:srgbClr val="FFFFFF"/>
                </a:solidFill>
              </a:rPr>
              <a:t>Personnalisation des lignes d’</a:t>
            </a:r>
            <a:r>
              <a:rPr lang="fr-FR" b="1" dirty="0">
                <a:solidFill>
                  <a:srgbClr val="FFFFFF"/>
                </a:solidFill>
              </a:rPr>
              <a:t>entête</a:t>
            </a:r>
            <a:r>
              <a:rPr lang="fr-FR" dirty="0">
                <a:solidFill>
                  <a:srgbClr val="FFFFFF"/>
                </a:solidFill>
              </a:rPr>
              <a:t> et de </a:t>
            </a:r>
            <a:r>
              <a:rPr lang="fr-FR" b="1" dirty="0">
                <a:solidFill>
                  <a:srgbClr val="FFFFFF"/>
                </a:solidFill>
              </a:rPr>
              <a:t>pied de page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b="1" dirty="0">
                <a:solidFill>
                  <a:srgbClr val="FFFFFF"/>
                </a:solidFill>
              </a:rPr>
              <a:t>Fusion des cellules</a:t>
            </a:r>
            <a:r>
              <a:rPr lang="fr-FR" dirty="0">
                <a:solidFill>
                  <a:srgbClr val="FFFFFF"/>
                </a:solidFill>
              </a:rPr>
              <a:t> en ligne ou colonne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b="1" dirty="0">
                <a:solidFill>
                  <a:srgbClr val="FFFFFF"/>
                </a:solidFill>
              </a:rPr>
              <a:t>Ajout</a:t>
            </a:r>
            <a:r>
              <a:rPr lang="fr-FR" dirty="0">
                <a:solidFill>
                  <a:srgbClr val="FFFFFF"/>
                </a:solidFill>
              </a:rPr>
              <a:t> de texte ou de paragraphes supplémentaires dans le </a:t>
            </a:r>
            <a:r>
              <a:rPr lang="fr-FR" dirty="0" smtClean="0">
                <a:solidFill>
                  <a:srgbClr val="FFFFFF"/>
                </a:solidFill>
              </a:rPr>
              <a:t>tableau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003" y="3511418"/>
            <a:ext cx="3306363" cy="2270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t"/>
          <a:lstStyle/>
          <a:p>
            <a:pPr algn="ctr"/>
            <a:r>
              <a:rPr lang="fr-FR" sz="3200" b="1" cap="all" dirty="0" smtClean="0">
                <a:solidFill>
                  <a:srgbClr val="FFFFFF"/>
                </a:solidFill>
                <a:latin typeface="Arial"/>
                <a:cs typeface="Arial"/>
              </a:rPr>
              <a:t>Formatage</a:t>
            </a:r>
          </a:p>
          <a:p>
            <a:pPr algn="ctr"/>
            <a:endParaRPr lang="fr-FR" b="1" dirty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Cellules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>
                <a:solidFill>
                  <a:srgbClr val="FFFFFF"/>
                </a:solidFill>
              </a:rPr>
              <a:t>P</a:t>
            </a:r>
            <a:r>
              <a:rPr lang="fr-FR" dirty="0" smtClean="0">
                <a:solidFill>
                  <a:srgbClr val="FFFFFF"/>
                </a:solidFill>
              </a:rPr>
              <a:t>aragraphes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Texte</a:t>
            </a:r>
            <a:endParaRPr lang="fr-FR" b="1" dirty="0" smtClean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Bordures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2634" y="3511418"/>
            <a:ext cx="3306363" cy="2001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t"/>
          <a:lstStyle/>
          <a:p>
            <a:pPr algn="ctr"/>
            <a:r>
              <a:rPr lang="fr-FR" sz="3200" b="1" cap="all" dirty="0" smtClean="0">
                <a:solidFill>
                  <a:srgbClr val="FFFFFF"/>
                </a:solidFill>
                <a:latin typeface="Arial"/>
                <a:cs typeface="Arial"/>
              </a:rPr>
              <a:t>Insertion</a:t>
            </a:r>
          </a:p>
          <a:p>
            <a:pPr algn="ctr"/>
            <a:endParaRPr lang="fr-FR" b="1" dirty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err="1" smtClean="0">
                <a:solidFill>
                  <a:srgbClr val="FFFFFF"/>
                </a:solidFill>
              </a:rPr>
              <a:t>docx</a:t>
            </a:r>
            <a:endParaRPr lang="fr-FR" dirty="0" smtClean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err="1" smtClean="0">
                <a:solidFill>
                  <a:srgbClr val="FFFFFF"/>
                </a:solidFill>
              </a:rPr>
              <a:t>pptx</a:t>
            </a:r>
            <a:endParaRPr lang="fr-FR" dirty="0" smtClean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285050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Tableau simple</a:t>
            </a:r>
          </a:p>
        </p:txBody>
      </p:sp>
      <p:graphicFrame>
        <p:nvGraphicFramePr>
          <p:cNvPr id="2" name="nvGraphicFrame 2"/>
          <p:cNvGraphicFramePr>
            <a:graphicFrameLocks noGrp="1"/>
          </p:cNvGraphicFramePr>
          <p:nvPr/>
        </p:nvGraphicFramePr>
        <p:xfrm>
          <a:off x="457200" y="1600200"/>
          <a:ext cx="8229595" cy="5029200"/>
        </p:xfrm>
        <a:graphic>
          <a:graphicData uri="http://schemas.openxmlformats.org/drawingml/2006/table">
            <a:tbl>
              <a:tblPr/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mpg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cyl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disp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hp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drat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wt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qsec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gear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carb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2.620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16.46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2.875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22.8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108.0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2.320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258.0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3.215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19.44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360.0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3.440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225.0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3.460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20.22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360.0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3.570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15.84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24.4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146.7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3.190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20.00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22.8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140.8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22.90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167.6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3.440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167.6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3.440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275.8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4.070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275.8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3.730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275.8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3.780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472.0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5.250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17.98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460.0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5.424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17.82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440.0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5.345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32.4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78.7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2.200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19.47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30.4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75.7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1.615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33.9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71.1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1.835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19.90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120.1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2.465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20.01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318.0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3.520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16.87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304.0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3.435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13.3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350.0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3.73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3.840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15.41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400.0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3.845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27.3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79.0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1.935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26.0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120.3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4.43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2.140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16.70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30.4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95.1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3.77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1.513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16.90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351.0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264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3.170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14.50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145.0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2.770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15.50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15.0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301.0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3.54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3.570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14.60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121.0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2.780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Matrice de </a:t>
            </a:r>
            <a:r>
              <a:rPr dirty="0" smtClean="0">
                <a:solidFill>
                  <a:srgbClr val="000000"/>
                </a:solidFill>
              </a:rPr>
              <a:t>corrélation</a:t>
            </a: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2" name="nvGraphicFram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01022"/>
              </p:ext>
            </p:extLst>
          </p:nvPr>
        </p:nvGraphicFramePr>
        <p:xfrm>
          <a:off x="457200" y="1418796"/>
          <a:ext cx="8229600" cy="52070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73660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/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mpg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cyl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disp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hp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drat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wt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qsec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vs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am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gear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carb</a:t>
                      </a:r>
                    </a:p>
                  </a:txBody>
                  <a:tcPr marL="127000" marR="127000" marT="127000" marB="12700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mpg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-0.9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-0.9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0.5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cyl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-0.9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0.9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-0.5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-0.5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0.5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disp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0.9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0.9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hp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-0.1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drat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0.1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-0.1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wt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-0.9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0.9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qsec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0.1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vs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am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-0.5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0.1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gear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0.5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-0.5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-0.1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0.8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0.3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carb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0.5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-0.1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0.4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-0.7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6A4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-0.6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AE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0.1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0.3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E5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 1.0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181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solidFill>
                  <a:srgbClr val="000000"/>
                </a:solidFill>
              </a:rPr>
              <a:t>Quelques options de formatage </a:t>
            </a:r>
          </a:p>
        </p:txBody>
      </p:sp>
      <p:graphicFrame>
        <p:nvGraphicFramePr>
          <p:cNvPr id="2" name="nvGraphicFrame 2"/>
          <p:cNvGraphicFramePr>
            <a:graphicFrameLocks noGrp="1"/>
          </p:cNvGraphicFramePr>
          <p:nvPr/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 gridSpan="3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Group by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Statistics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Status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Gender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Ulceration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mean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sd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Alive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Female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Absent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68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i="1">
                          <a:solidFill>
                            <a:srgbClr val="BEBEBE"/>
                          </a:solidFill>
                          <a:latin typeface="Verdana"/>
                          <a:ea typeface="Verdana"/>
                          <a:cs typeface="Verdana"/>
                        </a:rPr>
                        <a:t>1.693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2.004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Alive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Female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Present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23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2.972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2.593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Alive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Absent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24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i="1">
                          <a:solidFill>
                            <a:srgbClr val="BEBEBE"/>
                          </a:solidFill>
                          <a:latin typeface="Verdana"/>
                          <a:ea typeface="Verdana"/>
                          <a:cs typeface="Verdana"/>
                        </a:rPr>
                        <a:t>1.468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1.719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Alive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Present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4.319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2.423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Melanoma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Female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Absent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2.139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1.184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Melanoma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Female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Present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20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4.724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4.128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Melanoma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Absent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3.266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4.681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Melanoma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Present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5.143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2.862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Non-melanoma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Female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Absent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i="1">
                          <a:solidFill>
                            <a:srgbClr val="BEBEBE"/>
                          </a:solidFill>
                          <a:latin typeface="Verdana"/>
                          <a:ea typeface="Verdana"/>
                          <a:cs typeface="Verdana"/>
                        </a:rPr>
                        <a:t>1.667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1.141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Non-melanoma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Female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Present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3.302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3.713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Non-melanoma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Absent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2.420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2.499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Non-melanoma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Male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Present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8.053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4.019</a:t>
                      </a:r>
                      <a:r>
                        <a:rPr sz="1000" baseline="30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</a:p>
                  </a:txBody>
                  <a:tcPr marL="63500" marR="63500" marT="63500" marB="635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aseline="30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*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standard deviation is &gt; 2</a:t>
                      </a:r>
                    </a:p>
                  </a:txBody>
                  <a:tcPr marL="127000" marR="127000" marT="127000" marB="1270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00" y="2520000"/>
            <a:ext cx="3600000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82278"/>
            <a:ext cx="7772400" cy="1362075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6000" dirty="0"/>
              <a:t>Graphiques vectoriels éditables</a:t>
            </a:r>
            <a:endParaRPr lang="fr-FR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2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797" y="2459732"/>
            <a:ext cx="7633994" cy="25241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t"/>
          <a:lstStyle/>
          <a:p>
            <a:pPr algn="ctr"/>
            <a:r>
              <a:rPr lang="fr-FR" sz="3200" cap="all" dirty="0" smtClean="0">
                <a:solidFill>
                  <a:schemeClr val="bg1"/>
                </a:solidFill>
                <a:latin typeface="Arial"/>
                <a:cs typeface="Arial"/>
              </a:rPr>
              <a:t>particularités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Code R standard</a:t>
            </a:r>
          </a:p>
          <a:p>
            <a:pPr marL="742950" lvl="1" indent="-285750">
              <a:buFont typeface="Wingdings" charset="2"/>
              <a:buChar char="ü"/>
            </a:pPr>
            <a:endParaRPr lang="fr-FR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Eléments modifiables dans Word ou PowerPoint</a:t>
            </a:r>
          </a:p>
          <a:p>
            <a:pPr marL="742950" lvl="1" indent="-285750">
              <a:buFont typeface="Wingdings" charset="2"/>
              <a:buChar char="ü"/>
            </a:pPr>
            <a:endParaRPr lang="fr-FR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i="1" dirty="0">
                <a:solidFill>
                  <a:schemeClr val="bg1"/>
                </a:solidFill>
              </a:rPr>
              <a:t>Vulgairement, une image vectorielle est redimensionnable sans perte de qualité, contrairement à une image matricielle. (</a:t>
            </a:r>
            <a:r>
              <a:rPr lang="fr-FR" i="1" dirty="0" smtClean="0">
                <a:solidFill>
                  <a:schemeClr val="bg1"/>
                </a:solidFill>
              </a:rPr>
              <a:t>http:</a:t>
            </a:r>
            <a:r>
              <a:rPr lang="fr-FR" i="1" dirty="0">
                <a:solidFill>
                  <a:schemeClr val="bg1"/>
                </a:solidFill>
              </a:rPr>
              <a:t>//</a:t>
            </a:r>
            <a:r>
              <a:rPr lang="fr-FR" i="1" dirty="0" err="1">
                <a:solidFill>
                  <a:schemeClr val="bg1"/>
                </a:solidFill>
              </a:rPr>
              <a:t>fr.wikipedia.org</a:t>
            </a:r>
            <a:r>
              <a:rPr lang="fr-FR" i="1" dirty="0">
                <a:solidFill>
                  <a:schemeClr val="bg1"/>
                </a:solidFill>
              </a:rPr>
              <a:t>/wiki/</a:t>
            </a:r>
            <a:r>
              <a:rPr lang="fr-FR" i="1" dirty="0" err="1" smtClean="0">
                <a:solidFill>
                  <a:schemeClr val="bg1"/>
                </a:solidFill>
              </a:rPr>
              <a:t>Image_vectorielle</a:t>
            </a:r>
            <a:r>
              <a:rPr lang="fr-FR" i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639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Exemple d’un objet </a:t>
            </a:r>
            <a:r>
              <a:rPr lang="fr-FR" dirty="0" err="1" smtClean="0">
                <a:solidFill>
                  <a:schemeClr val="tx1"/>
                </a:solidFill>
              </a:rPr>
              <a:t>ggplot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roupe 2"/>
          <p:cNvGrpSpPr/>
          <p:nvPr/>
        </p:nvGrpSpPr>
        <p:grpSpPr>
          <a:xfrm>
            <a:off x="457200" y="1600200"/>
            <a:ext cx="8229600" cy="4525963"/>
            <a:chOff x="457200" y="1600200"/>
            <a:chExt cx="8229600" cy="4525963"/>
          </a:xfrm>
        </p:grpSpPr>
        <p:sp>
          <p:nvSpPr>
            <p:cNvPr id="105" name="Rectangle 2"/>
            <p:cNvSpPr/>
            <p:nvPr/>
          </p:nvSpPr>
          <p:spPr>
            <a:xfrm>
              <a:off x="458470" y="1604645"/>
              <a:ext cx="8252460" cy="453853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" name="Rectangle 3"/>
            <p:cNvSpPr/>
            <p:nvPr/>
          </p:nvSpPr>
          <p:spPr>
            <a:xfrm>
              <a:off x="1262926" y="1772751"/>
              <a:ext cx="6120150" cy="3832674"/>
            </a:xfrm>
            <a:prstGeom prst="rect">
              <a:avLst/>
            </a:pr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Polyline form 4"/>
            <p:cNvSpPr/>
            <p:nvPr/>
          </p:nvSpPr>
          <p:spPr>
            <a:xfrm>
              <a:off x="1262926" y="4764498"/>
              <a:ext cx="6120150" cy="0"/>
            </a:xfrm>
            <a:custGeom>
              <a:avLst/>
              <a:gdLst/>
              <a:ahLst/>
              <a:cxnLst/>
              <a:rect l="0" t="0" r="0" b="0"/>
              <a:pathLst>
                <a:path w="6120150">
                  <a:moveTo>
                    <a:pt x="0" y="0"/>
                  </a:moveTo>
                  <a:lnTo>
                    <a:pt x="6120150" y="0"/>
                  </a:lnTo>
                </a:path>
              </a:pathLst>
            </a:custGeom>
            <a:ln w="6750">
              <a:solidFill>
                <a:srgbClr val="F2F2F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" name="Polyline form 5"/>
            <p:cNvSpPr/>
            <p:nvPr/>
          </p:nvSpPr>
          <p:spPr>
            <a:xfrm>
              <a:off x="1262926" y="3431069"/>
              <a:ext cx="6120150" cy="0"/>
            </a:xfrm>
            <a:custGeom>
              <a:avLst/>
              <a:gdLst/>
              <a:ahLst/>
              <a:cxnLst/>
              <a:rect l="0" t="0" r="0" b="0"/>
              <a:pathLst>
                <a:path w="6120150">
                  <a:moveTo>
                    <a:pt x="0" y="0"/>
                  </a:moveTo>
                  <a:lnTo>
                    <a:pt x="6120150" y="0"/>
                  </a:lnTo>
                </a:path>
              </a:pathLst>
            </a:custGeom>
            <a:ln w="6750">
              <a:solidFill>
                <a:srgbClr val="F2F2F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olyline form 6"/>
            <p:cNvSpPr/>
            <p:nvPr/>
          </p:nvSpPr>
          <p:spPr>
            <a:xfrm>
              <a:off x="1262926" y="2097641"/>
              <a:ext cx="6120150" cy="0"/>
            </a:xfrm>
            <a:custGeom>
              <a:avLst/>
              <a:gdLst/>
              <a:ahLst/>
              <a:cxnLst/>
              <a:rect l="0" t="0" r="0" b="0"/>
              <a:pathLst>
                <a:path w="6120150">
                  <a:moveTo>
                    <a:pt x="0" y="0"/>
                  </a:moveTo>
                  <a:lnTo>
                    <a:pt x="6120150" y="0"/>
                  </a:lnTo>
                </a:path>
              </a:pathLst>
            </a:custGeom>
            <a:ln w="6750">
              <a:solidFill>
                <a:srgbClr val="F2F2F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olyline form 7"/>
            <p:cNvSpPr/>
            <p:nvPr/>
          </p:nvSpPr>
          <p:spPr>
            <a:xfrm>
              <a:off x="1262926" y="5431212"/>
              <a:ext cx="6120150" cy="0"/>
            </a:xfrm>
            <a:custGeom>
              <a:avLst/>
              <a:gdLst/>
              <a:ahLst/>
              <a:cxnLst/>
              <a:rect l="0" t="0" r="0" b="0"/>
              <a:pathLst>
                <a:path w="6120150">
                  <a:moveTo>
                    <a:pt x="0" y="0"/>
                  </a:moveTo>
                  <a:lnTo>
                    <a:pt x="612015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olyline form 8"/>
            <p:cNvSpPr/>
            <p:nvPr/>
          </p:nvSpPr>
          <p:spPr>
            <a:xfrm>
              <a:off x="1262926" y="4097783"/>
              <a:ext cx="6120150" cy="0"/>
            </a:xfrm>
            <a:custGeom>
              <a:avLst/>
              <a:gdLst/>
              <a:ahLst/>
              <a:cxnLst/>
              <a:rect l="0" t="0" r="0" b="0"/>
              <a:pathLst>
                <a:path w="6120150">
                  <a:moveTo>
                    <a:pt x="0" y="0"/>
                  </a:moveTo>
                  <a:lnTo>
                    <a:pt x="612015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olyline form 9"/>
            <p:cNvSpPr/>
            <p:nvPr/>
          </p:nvSpPr>
          <p:spPr>
            <a:xfrm>
              <a:off x="1262926" y="2764355"/>
              <a:ext cx="6120150" cy="0"/>
            </a:xfrm>
            <a:custGeom>
              <a:avLst/>
              <a:gdLst/>
              <a:ahLst/>
              <a:cxnLst/>
              <a:rect l="0" t="0" r="0" b="0"/>
              <a:pathLst>
                <a:path w="6120150">
                  <a:moveTo>
                    <a:pt x="0" y="0"/>
                  </a:moveTo>
                  <a:lnTo>
                    <a:pt x="612015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olyline form 10"/>
            <p:cNvSpPr/>
            <p:nvPr/>
          </p:nvSpPr>
          <p:spPr>
            <a:xfrm>
              <a:off x="1710742" y="1772751"/>
              <a:ext cx="0" cy="3832674"/>
            </a:xfrm>
            <a:custGeom>
              <a:avLst/>
              <a:gdLst/>
              <a:ahLst/>
              <a:cxnLst/>
              <a:rect l="0" t="0" r="0" b="0"/>
              <a:pathLst>
                <a:path h="3832674">
                  <a:moveTo>
                    <a:pt x="0" y="3832674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olyline form 11"/>
            <p:cNvSpPr/>
            <p:nvPr/>
          </p:nvSpPr>
          <p:spPr>
            <a:xfrm>
              <a:off x="2457101" y="1772751"/>
              <a:ext cx="0" cy="3832674"/>
            </a:xfrm>
            <a:custGeom>
              <a:avLst/>
              <a:gdLst/>
              <a:ahLst/>
              <a:cxnLst/>
              <a:rect l="0" t="0" r="0" b="0"/>
              <a:pathLst>
                <a:path h="3832674">
                  <a:moveTo>
                    <a:pt x="0" y="3832674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olyline form 12"/>
            <p:cNvSpPr/>
            <p:nvPr/>
          </p:nvSpPr>
          <p:spPr>
            <a:xfrm>
              <a:off x="3203461" y="1772751"/>
              <a:ext cx="0" cy="3832674"/>
            </a:xfrm>
            <a:custGeom>
              <a:avLst/>
              <a:gdLst/>
              <a:ahLst/>
              <a:cxnLst/>
              <a:rect l="0" t="0" r="0" b="0"/>
              <a:pathLst>
                <a:path h="3832674">
                  <a:moveTo>
                    <a:pt x="0" y="3832674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olyline form 13"/>
            <p:cNvSpPr/>
            <p:nvPr/>
          </p:nvSpPr>
          <p:spPr>
            <a:xfrm>
              <a:off x="3949821" y="1772751"/>
              <a:ext cx="0" cy="3832674"/>
            </a:xfrm>
            <a:custGeom>
              <a:avLst/>
              <a:gdLst/>
              <a:ahLst/>
              <a:cxnLst/>
              <a:rect l="0" t="0" r="0" b="0"/>
              <a:pathLst>
                <a:path h="3832674">
                  <a:moveTo>
                    <a:pt x="0" y="3832674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olyline form 14"/>
            <p:cNvSpPr/>
            <p:nvPr/>
          </p:nvSpPr>
          <p:spPr>
            <a:xfrm>
              <a:off x="4696181" y="1772751"/>
              <a:ext cx="0" cy="3832674"/>
            </a:xfrm>
            <a:custGeom>
              <a:avLst/>
              <a:gdLst/>
              <a:ahLst/>
              <a:cxnLst/>
              <a:rect l="0" t="0" r="0" b="0"/>
              <a:pathLst>
                <a:path h="3832674">
                  <a:moveTo>
                    <a:pt x="0" y="3832674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Polyline form 15"/>
            <p:cNvSpPr/>
            <p:nvPr/>
          </p:nvSpPr>
          <p:spPr>
            <a:xfrm>
              <a:off x="5442541" y="1772751"/>
              <a:ext cx="0" cy="3832674"/>
            </a:xfrm>
            <a:custGeom>
              <a:avLst/>
              <a:gdLst/>
              <a:ahLst/>
              <a:cxnLst/>
              <a:rect l="0" t="0" r="0" b="0"/>
              <a:pathLst>
                <a:path h="3832674">
                  <a:moveTo>
                    <a:pt x="0" y="3832674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olyline form 16"/>
            <p:cNvSpPr/>
            <p:nvPr/>
          </p:nvSpPr>
          <p:spPr>
            <a:xfrm>
              <a:off x="6188900" y="1772751"/>
              <a:ext cx="0" cy="3832674"/>
            </a:xfrm>
            <a:custGeom>
              <a:avLst/>
              <a:gdLst/>
              <a:ahLst/>
              <a:cxnLst/>
              <a:rect l="0" t="0" r="0" b="0"/>
              <a:pathLst>
                <a:path h="3832674">
                  <a:moveTo>
                    <a:pt x="0" y="3832674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olyline form 17"/>
            <p:cNvSpPr/>
            <p:nvPr/>
          </p:nvSpPr>
          <p:spPr>
            <a:xfrm>
              <a:off x="6935260" y="1772751"/>
              <a:ext cx="0" cy="3832674"/>
            </a:xfrm>
            <a:custGeom>
              <a:avLst/>
              <a:gdLst/>
              <a:ahLst/>
              <a:cxnLst/>
              <a:rect l="0" t="0" r="0" b="0"/>
              <a:pathLst>
                <a:path h="3832674">
                  <a:moveTo>
                    <a:pt x="0" y="3832674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Rectangle 18"/>
            <p:cNvSpPr/>
            <p:nvPr/>
          </p:nvSpPr>
          <p:spPr>
            <a:xfrm>
              <a:off x="1374880" y="5375208"/>
              <a:ext cx="671724" cy="56004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Rectangle 19"/>
            <p:cNvSpPr/>
            <p:nvPr/>
          </p:nvSpPr>
          <p:spPr>
            <a:xfrm>
              <a:off x="1374880" y="5349606"/>
              <a:ext cx="671724" cy="25602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Rectangle 20"/>
            <p:cNvSpPr/>
            <p:nvPr/>
          </p:nvSpPr>
          <p:spPr>
            <a:xfrm>
              <a:off x="1374880" y="5327205"/>
              <a:ext cx="671724" cy="22402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Rectangle 21"/>
            <p:cNvSpPr/>
            <p:nvPr/>
          </p:nvSpPr>
          <p:spPr>
            <a:xfrm>
              <a:off x="1374880" y="5272534"/>
              <a:ext cx="671724" cy="54671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Rectangle 22"/>
            <p:cNvSpPr/>
            <p:nvPr/>
          </p:nvSpPr>
          <p:spPr>
            <a:xfrm>
              <a:off x="1374880" y="5233598"/>
              <a:ext cx="671724" cy="38936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Rectangle 23"/>
            <p:cNvSpPr/>
            <p:nvPr/>
          </p:nvSpPr>
          <p:spPr>
            <a:xfrm>
              <a:off x="2121239" y="5306936"/>
              <a:ext cx="671724" cy="124276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Rectangle 24"/>
            <p:cNvSpPr/>
            <p:nvPr/>
          </p:nvSpPr>
          <p:spPr>
            <a:xfrm>
              <a:off x="2121239" y="5018649"/>
              <a:ext cx="671724" cy="288287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Rectangle 25"/>
            <p:cNvSpPr/>
            <p:nvPr/>
          </p:nvSpPr>
          <p:spPr>
            <a:xfrm>
              <a:off x="2121239" y="4458609"/>
              <a:ext cx="671724" cy="560040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Rectangle 26"/>
            <p:cNvSpPr/>
            <p:nvPr/>
          </p:nvSpPr>
          <p:spPr>
            <a:xfrm>
              <a:off x="2121239" y="3672153"/>
              <a:ext cx="671724" cy="786456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Rectangle 27"/>
            <p:cNvSpPr/>
            <p:nvPr/>
          </p:nvSpPr>
          <p:spPr>
            <a:xfrm>
              <a:off x="2121239" y="2979304"/>
              <a:ext cx="671724" cy="692849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2867599" y="5322404"/>
              <a:ext cx="671724" cy="108808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Rectangle 29"/>
            <p:cNvSpPr/>
            <p:nvPr/>
          </p:nvSpPr>
          <p:spPr>
            <a:xfrm>
              <a:off x="2867599" y="4906375"/>
              <a:ext cx="671724" cy="416030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Rectangle 30"/>
            <p:cNvSpPr/>
            <p:nvPr/>
          </p:nvSpPr>
          <p:spPr>
            <a:xfrm>
              <a:off x="2867599" y="4042313"/>
              <a:ext cx="671724" cy="864062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Rectangle 31"/>
            <p:cNvSpPr/>
            <p:nvPr/>
          </p:nvSpPr>
          <p:spPr>
            <a:xfrm>
              <a:off x="2867599" y="3088911"/>
              <a:ext cx="671724" cy="953401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Rectangle 32"/>
            <p:cNvSpPr/>
            <p:nvPr/>
          </p:nvSpPr>
          <p:spPr>
            <a:xfrm>
              <a:off x="2867599" y="1946963"/>
              <a:ext cx="671724" cy="1141948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Rectangle 33"/>
            <p:cNvSpPr/>
            <p:nvPr/>
          </p:nvSpPr>
          <p:spPr>
            <a:xfrm>
              <a:off x="3613959" y="5361607"/>
              <a:ext cx="671724" cy="69605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Rectangle 34"/>
            <p:cNvSpPr/>
            <p:nvPr/>
          </p:nvSpPr>
          <p:spPr>
            <a:xfrm>
              <a:off x="3613959" y="5100788"/>
              <a:ext cx="671724" cy="260819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Rectangle 35"/>
            <p:cNvSpPr/>
            <p:nvPr/>
          </p:nvSpPr>
          <p:spPr>
            <a:xfrm>
              <a:off x="3613959" y="4409806"/>
              <a:ext cx="671724" cy="690983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Rectangle 36"/>
            <p:cNvSpPr/>
            <p:nvPr/>
          </p:nvSpPr>
          <p:spPr>
            <a:xfrm>
              <a:off x="3613959" y="3514542"/>
              <a:ext cx="671724" cy="895264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Rectangle 37"/>
            <p:cNvSpPr/>
            <p:nvPr/>
          </p:nvSpPr>
          <p:spPr>
            <a:xfrm>
              <a:off x="3613959" y="2162178"/>
              <a:ext cx="671724" cy="1352363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8" name="Rectangle 38"/>
            <p:cNvSpPr/>
            <p:nvPr/>
          </p:nvSpPr>
          <p:spPr>
            <a:xfrm>
              <a:off x="4360319" y="5385875"/>
              <a:ext cx="671724" cy="45337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Rectangle 39"/>
            <p:cNvSpPr/>
            <p:nvPr/>
          </p:nvSpPr>
          <p:spPr>
            <a:xfrm>
              <a:off x="4360319" y="5213063"/>
              <a:ext cx="671724" cy="172812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0" name="Rectangle 40"/>
            <p:cNvSpPr/>
            <p:nvPr/>
          </p:nvSpPr>
          <p:spPr>
            <a:xfrm>
              <a:off x="4360319" y="4739696"/>
              <a:ext cx="671724" cy="473367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1" name="Rectangle 41"/>
            <p:cNvSpPr/>
            <p:nvPr/>
          </p:nvSpPr>
          <p:spPr>
            <a:xfrm>
              <a:off x="4360319" y="4209258"/>
              <a:ext cx="671724" cy="530438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2" name="Rectangle 42"/>
            <p:cNvSpPr/>
            <p:nvPr/>
          </p:nvSpPr>
          <p:spPr>
            <a:xfrm>
              <a:off x="4360319" y="3252123"/>
              <a:ext cx="671724" cy="957135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3" name="Rectangle 43"/>
            <p:cNvSpPr/>
            <p:nvPr/>
          </p:nvSpPr>
          <p:spPr>
            <a:xfrm>
              <a:off x="5106679" y="5412811"/>
              <a:ext cx="671724" cy="18401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" name="Rectangle 44"/>
            <p:cNvSpPr/>
            <p:nvPr/>
          </p:nvSpPr>
          <p:spPr>
            <a:xfrm>
              <a:off x="5106679" y="5336539"/>
              <a:ext cx="671724" cy="76272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" name="Rectangle 45"/>
            <p:cNvSpPr/>
            <p:nvPr/>
          </p:nvSpPr>
          <p:spPr>
            <a:xfrm>
              <a:off x="5106679" y="5007182"/>
              <a:ext cx="671724" cy="329357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" name="Rectangle 46"/>
            <p:cNvSpPr/>
            <p:nvPr/>
          </p:nvSpPr>
          <p:spPr>
            <a:xfrm>
              <a:off x="5106679" y="4775165"/>
              <a:ext cx="671724" cy="232017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7" name="Rectangle 47"/>
            <p:cNvSpPr/>
            <p:nvPr/>
          </p:nvSpPr>
          <p:spPr>
            <a:xfrm>
              <a:off x="5106679" y="4080182"/>
              <a:ext cx="671724" cy="694983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8" name="Rectangle 48"/>
            <p:cNvSpPr/>
            <p:nvPr/>
          </p:nvSpPr>
          <p:spPr>
            <a:xfrm>
              <a:off x="5853038" y="5426678"/>
              <a:ext cx="671724" cy="4534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9" name="Rectangle 49"/>
            <p:cNvSpPr/>
            <p:nvPr/>
          </p:nvSpPr>
          <p:spPr>
            <a:xfrm>
              <a:off x="5853038" y="5377075"/>
              <a:ext cx="671724" cy="49604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0" name="Rectangle 50"/>
            <p:cNvSpPr/>
            <p:nvPr/>
          </p:nvSpPr>
          <p:spPr>
            <a:xfrm>
              <a:off x="5853038" y="5166660"/>
              <a:ext cx="671724" cy="210415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1" name="Rectangle 51"/>
            <p:cNvSpPr/>
            <p:nvPr/>
          </p:nvSpPr>
          <p:spPr>
            <a:xfrm>
              <a:off x="5853038" y="5002381"/>
              <a:ext cx="671724" cy="164278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2" name="Rectangle 52"/>
            <p:cNvSpPr/>
            <p:nvPr/>
          </p:nvSpPr>
          <p:spPr>
            <a:xfrm>
              <a:off x="5853038" y="4456476"/>
              <a:ext cx="671724" cy="545906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3" name="Rectangle 53"/>
            <p:cNvSpPr/>
            <p:nvPr/>
          </p:nvSpPr>
          <p:spPr>
            <a:xfrm>
              <a:off x="6599398" y="5428812"/>
              <a:ext cx="671724" cy="2400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4" name="Rectangle 54"/>
            <p:cNvSpPr/>
            <p:nvPr/>
          </p:nvSpPr>
          <p:spPr>
            <a:xfrm>
              <a:off x="6599398" y="5409877"/>
              <a:ext cx="671724" cy="18935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5" name="Rectangle 55"/>
            <p:cNvSpPr/>
            <p:nvPr/>
          </p:nvSpPr>
          <p:spPr>
            <a:xfrm>
              <a:off x="6599398" y="5338405"/>
              <a:ext cx="671724" cy="71472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6" name="Rectangle 56"/>
            <p:cNvSpPr/>
            <p:nvPr/>
          </p:nvSpPr>
          <p:spPr>
            <a:xfrm>
              <a:off x="6599398" y="5277068"/>
              <a:ext cx="671724" cy="61338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7" name="Rectangle 57"/>
            <p:cNvSpPr/>
            <p:nvPr/>
          </p:nvSpPr>
          <p:spPr>
            <a:xfrm>
              <a:off x="6599398" y="4953845"/>
              <a:ext cx="671724" cy="323223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8" name="Text 58"/>
            <p:cNvSpPr/>
            <p:nvPr/>
          </p:nvSpPr>
          <p:spPr>
            <a:xfrm>
              <a:off x="1020276" y="5348662"/>
              <a:ext cx="1524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0</a:t>
              </a:r>
            </a:p>
          </p:txBody>
        </p:sp>
        <p:sp>
          <p:nvSpPr>
            <p:cNvPr id="59" name="Text 59"/>
            <p:cNvSpPr/>
            <p:nvPr/>
          </p:nvSpPr>
          <p:spPr>
            <a:xfrm>
              <a:off x="791676" y="4015233"/>
              <a:ext cx="3810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5000</a:t>
              </a:r>
            </a:p>
          </p:txBody>
        </p:sp>
        <p:sp>
          <p:nvSpPr>
            <p:cNvPr id="60" name="Text 60"/>
            <p:cNvSpPr/>
            <p:nvPr/>
          </p:nvSpPr>
          <p:spPr>
            <a:xfrm>
              <a:off x="715476" y="2681805"/>
              <a:ext cx="4572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10000</a:t>
              </a:r>
            </a:p>
          </p:txBody>
        </p:sp>
        <p:sp>
          <p:nvSpPr>
            <p:cNvPr id="61" name="Polyline form 61"/>
            <p:cNvSpPr/>
            <p:nvPr/>
          </p:nvSpPr>
          <p:spPr>
            <a:xfrm>
              <a:off x="1208776" y="5431212"/>
              <a:ext cx="54150" cy="0"/>
            </a:xfrm>
            <a:custGeom>
              <a:avLst/>
              <a:gdLst/>
              <a:ahLst/>
              <a:cxnLst/>
              <a:rect l="0" t="0" r="0" b="0"/>
              <a:pathLst>
                <a:path w="54150">
                  <a:moveTo>
                    <a:pt x="0" y="0"/>
                  </a:moveTo>
                  <a:lnTo>
                    <a:pt x="5415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olyline form 62"/>
            <p:cNvSpPr/>
            <p:nvPr/>
          </p:nvSpPr>
          <p:spPr>
            <a:xfrm>
              <a:off x="1208776" y="4097783"/>
              <a:ext cx="54150" cy="0"/>
            </a:xfrm>
            <a:custGeom>
              <a:avLst/>
              <a:gdLst/>
              <a:ahLst/>
              <a:cxnLst/>
              <a:rect l="0" t="0" r="0" b="0"/>
              <a:pathLst>
                <a:path w="54150">
                  <a:moveTo>
                    <a:pt x="0" y="0"/>
                  </a:moveTo>
                  <a:lnTo>
                    <a:pt x="5415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olyline form 63"/>
            <p:cNvSpPr/>
            <p:nvPr/>
          </p:nvSpPr>
          <p:spPr>
            <a:xfrm>
              <a:off x="1208776" y="2764355"/>
              <a:ext cx="54150" cy="0"/>
            </a:xfrm>
            <a:custGeom>
              <a:avLst/>
              <a:gdLst/>
              <a:ahLst/>
              <a:cxnLst/>
              <a:rect l="0" t="0" r="0" b="0"/>
              <a:pathLst>
                <a:path w="54150">
                  <a:moveTo>
                    <a:pt x="0" y="0"/>
                  </a:moveTo>
                  <a:lnTo>
                    <a:pt x="5415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olyline form 64"/>
            <p:cNvSpPr/>
            <p:nvPr/>
          </p:nvSpPr>
          <p:spPr>
            <a:xfrm>
              <a:off x="1710742" y="5605424"/>
              <a:ext cx="0" cy="54150"/>
            </a:xfrm>
            <a:custGeom>
              <a:avLst/>
              <a:gdLst/>
              <a:ahLst/>
              <a:cxnLst/>
              <a:rect l="0" t="0" r="0" b="0"/>
              <a:pathLst>
                <a:path h="54150">
                  <a:moveTo>
                    <a:pt x="0" y="54150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olyline form 65"/>
            <p:cNvSpPr/>
            <p:nvPr/>
          </p:nvSpPr>
          <p:spPr>
            <a:xfrm>
              <a:off x="2457101" y="5605424"/>
              <a:ext cx="0" cy="54150"/>
            </a:xfrm>
            <a:custGeom>
              <a:avLst/>
              <a:gdLst/>
              <a:ahLst/>
              <a:cxnLst/>
              <a:rect l="0" t="0" r="0" b="0"/>
              <a:pathLst>
                <a:path h="54150">
                  <a:moveTo>
                    <a:pt x="0" y="54150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olyline form 66"/>
            <p:cNvSpPr/>
            <p:nvPr/>
          </p:nvSpPr>
          <p:spPr>
            <a:xfrm>
              <a:off x="3203461" y="5605424"/>
              <a:ext cx="0" cy="54150"/>
            </a:xfrm>
            <a:custGeom>
              <a:avLst/>
              <a:gdLst/>
              <a:ahLst/>
              <a:cxnLst/>
              <a:rect l="0" t="0" r="0" b="0"/>
              <a:pathLst>
                <a:path h="54150">
                  <a:moveTo>
                    <a:pt x="0" y="54150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olyline form 67"/>
            <p:cNvSpPr/>
            <p:nvPr/>
          </p:nvSpPr>
          <p:spPr>
            <a:xfrm>
              <a:off x="3949821" y="5605424"/>
              <a:ext cx="0" cy="54150"/>
            </a:xfrm>
            <a:custGeom>
              <a:avLst/>
              <a:gdLst/>
              <a:ahLst/>
              <a:cxnLst/>
              <a:rect l="0" t="0" r="0" b="0"/>
              <a:pathLst>
                <a:path h="54150">
                  <a:moveTo>
                    <a:pt x="0" y="54150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olyline form 68"/>
            <p:cNvSpPr/>
            <p:nvPr/>
          </p:nvSpPr>
          <p:spPr>
            <a:xfrm>
              <a:off x="4696181" y="5605424"/>
              <a:ext cx="0" cy="54150"/>
            </a:xfrm>
            <a:custGeom>
              <a:avLst/>
              <a:gdLst/>
              <a:ahLst/>
              <a:cxnLst/>
              <a:rect l="0" t="0" r="0" b="0"/>
              <a:pathLst>
                <a:path h="54150">
                  <a:moveTo>
                    <a:pt x="0" y="54150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olyline form 69"/>
            <p:cNvSpPr/>
            <p:nvPr/>
          </p:nvSpPr>
          <p:spPr>
            <a:xfrm>
              <a:off x="5442541" y="5605424"/>
              <a:ext cx="0" cy="54150"/>
            </a:xfrm>
            <a:custGeom>
              <a:avLst/>
              <a:gdLst/>
              <a:ahLst/>
              <a:cxnLst/>
              <a:rect l="0" t="0" r="0" b="0"/>
              <a:pathLst>
                <a:path h="54150">
                  <a:moveTo>
                    <a:pt x="0" y="54150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olyline form 70"/>
            <p:cNvSpPr/>
            <p:nvPr/>
          </p:nvSpPr>
          <p:spPr>
            <a:xfrm>
              <a:off x="6188900" y="5605424"/>
              <a:ext cx="0" cy="54150"/>
            </a:xfrm>
            <a:custGeom>
              <a:avLst/>
              <a:gdLst/>
              <a:ahLst/>
              <a:cxnLst/>
              <a:rect l="0" t="0" r="0" b="0"/>
              <a:pathLst>
                <a:path h="54150">
                  <a:moveTo>
                    <a:pt x="0" y="54150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olyline form 71"/>
            <p:cNvSpPr/>
            <p:nvPr/>
          </p:nvSpPr>
          <p:spPr>
            <a:xfrm>
              <a:off x="6935260" y="5605424"/>
              <a:ext cx="0" cy="54150"/>
            </a:xfrm>
            <a:custGeom>
              <a:avLst/>
              <a:gdLst/>
              <a:ahLst/>
              <a:cxnLst/>
              <a:rect l="0" t="0" r="0" b="0"/>
              <a:pathLst>
                <a:path h="54150">
                  <a:moveTo>
                    <a:pt x="0" y="54150"/>
                  </a:moveTo>
                  <a:lnTo>
                    <a:pt x="0" y="0"/>
                  </a:lnTo>
                </a:path>
              </a:pathLst>
            </a:custGeom>
            <a:ln w="13500">
              <a:solidFill>
                <a:srgbClr val="7F7F7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Text 72"/>
            <p:cNvSpPr/>
            <p:nvPr/>
          </p:nvSpPr>
          <p:spPr>
            <a:xfrm>
              <a:off x="1615492" y="5670274"/>
              <a:ext cx="1905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I1</a:t>
              </a:r>
            </a:p>
          </p:txBody>
        </p:sp>
        <p:sp>
          <p:nvSpPr>
            <p:cNvPr id="73" name="Text 73"/>
            <p:cNvSpPr/>
            <p:nvPr/>
          </p:nvSpPr>
          <p:spPr>
            <a:xfrm>
              <a:off x="2321635" y="5670274"/>
              <a:ext cx="270933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SI2</a:t>
              </a:r>
            </a:p>
          </p:txBody>
        </p:sp>
        <p:sp>
          <p:nvSpPr>
            <p:cNvPr id="74" name="Text 74"/>
            <p:cNvSpPr/>
            <p:nvPr/>
          </p:nvSpPr>
          <p:spPr>
            <a:xfrm>
              <a:off x="3067994" y="5670274"/>
              <a:ext cx="270933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SI1</a:t>
              </a:r>
            </a:p>
          </p:txBody>
        </p:sp>
        <p:sp>
          <p:nvSpPr>
            <p:cNvPr id="75" name="Text 75"/>
            <p:cNvSpPr/>
            <p:nvPr/>
          </p:nvSpPr>
          <p:spPr>
            <a:xfrm>
              <a:off x="3797421" y="5670274"/>
              <a:ext cx="3048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VS2</a:t>
              </a:r>
            </a:p>
          </p:txBody>
        </p:sp>
        <p:sp>
          <p:nvSpPr>
            <p:cNvPr id="76" name="Text 76"/>
            <p:cNvSpPr/>
            <p:nvPr/>
          </p:nvSpPr>
          <p:spPr>
            <a:xfrm>
              <a:off x="4543781" y="5670274"/>
              <a:ext cx="3048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VS1</a:t>
              </a:r>
            </a:p>
          </p:txBody>
        </p:sp>
        <p:sp>
          <p:nvSpPr>
            <p:cNvPr id="77" name="Text 77"/>
            <p:cNvSpPr/>
            <p:nvPr/>
          </p:nvSpPr>
          <p:spPr>
            <a:xfrm>
              <a:off x="5252041" y="5670274"/>
              <a:ext cx="3810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VVS2</a:t>
              </a:r>
            </a:p>
          </p:txBody>
        </p:sp>
        <p:sp>
          <p:nvSpPr>
            <p:cNvPr id="78" name="Text 78"/>
            <p:cNvSpPr/>
            <p:nvPr/>
          </p:nvSpPr>
          <p:spPr>
            <a:xfrm>
              <a:off x="5998400" y="5670274"/>
              <a:ext cx="3810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VVS1</a:t>
              </a:r>
            </a:p>
          </p:txBody>
        </p:sp>
        <p:sp>
          <p:nvSpPr>
            <p:cNvPr id="79" name="Text 79"/>
            <p:cNvSpPr/>
            <p:nvPr/>
          </p:nvSpPr>
          <p:spPr>
            <a:xfrm>
              <a:off x="6849535" y="5670274"/>
              <a:ext cx="17145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7F7F7F">
                      <a:alpha val="100000"/>
                    </a:srgbClr>
                  </a:solidFill>
                  <a:latin typeface="Verdana"/>
                  <a:cs typeface="Verdana"/>
                </a:rPr>
                <a:t>IF</a:t>
              </a:r>
            </a:p>
          </p:txBody>
        </p:sp>
        <p:sp>
          <p:nvSpPr>
            <p:cNvPr id="80" name="Text 80"/>
            <p:cNvSpPr/>
            <p:nvPr/>
          </p:nvSpPr>
          <p:spPr>
            <a:xfrm>
              <a:off x="4029087" y="5813901"/>
              <a:ext cx="587829" cy="2032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Verdana"/>
                  <a:cs typeface="Verdana"/>
                </a:rPr>
                <a:t>clarity</a:t>
              </a:r>
            </a:p>
          </p:txBody>
        </p:sp>
        <p:sp>
          <p:nvSpPr>
            <p:cNvPr id="81" name="Text 81"/>
            <p:cNvSpPr/>
            <p:nvPr/>
          </p:nvSpPr>
          <p:spPr>
            <a:xfrm rot="-5400000">
              <a:off x="388969" y="3587488"/>
              <a:ext cx="518160" cy="2032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Verdana"/>
                  <a:cs typeface="Verdana"/>
                </a:rPr>
                <a:t>count</a:t>
              </a:r>
            </a:p>
          </p:txBody>
        </p:sp>
        <p:sp>
          <p:nvSpPr>
            <p:cNvPr id="82" name="Rectangle 82"/>
            <p:cNvSpPr/>
            <p:nvPr/>
          </p:nvSpPr>
          <p:spPr>
            <a:xfrm>
              <a:off x="7503229" y="3048255"/>
              <a:ext cx="919443" cy="128166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3" name="Text 83"/>
            <p:cNvSpPr/>
            <p:nvPr/>
          </p:nvSpPr>
          <p:spPr>
            <a:xfrm>
              <a:off x="7557379" y="3077005"/>
              <a:ext cx="2540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 b="1">
                  <a:solidFill>
                    <a:srgbClr val="000000">
                      <a:alpha val="100000"/>
                    </a:srgbClr>
                  </a:solidFill>
                  <a:latin typeface="Verdana"/>
                  <a:cs typeface="Verdana"/>
                </a:rPr>
                <a:t>cut</a:t>
              </a:r>
            </a:p>
          </p:txBody>
        </p:sp>
        <p:sp>
          <p:nvSpPr>
            <p:cNvPr id="84" name="Rectangle 84"/>
            <p:cNvSpPr/>
            <p:nvPr/>
          </p:nvSpPr>
          <p:spPr>
            <a:xfrm>
              <a:off x="7557379" y="3267136"/>
              <a:ext cx="201727" cy="201727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Rectangle 85"/>
            <p:cNvSpPr/>
            <p:nvPr/>
          </p:nvSpPr>
          <p:spPr>
            <a:xfrm>
              <a:off x="7557379" y="3267136"/>
              <a:ext cx="201727" cy="201727"/>
            </a:xfrm>
            <a:prstGeom prst="rect">
              <a:avLst/>
            </a:prstGeom>
            <a:solidFill>
              <a:srgbClr val="F8766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6" name="Polyline form 86"/>
            <p:cNvSpPr/>
            <p:nvPr/>
          </p:nvSpPr>
          <p:spPr>
            <a:xfrm>
              <a:off x="7557379" y="3267136"/>
              <a:ext cx="201727" cy="201727"/>
            </a:xfrm>
            <a:custGeom>
              <a:avLst/>
              <a:gdLst/>
              <a:ahLst/>
              <a:cxnLst/>
              <a:rect l="0" t="0" r="0" b="0"/>
              <a:pathLst>
                <a:path w="201727" h="201727">
                  <a:moveTo>
                    <a:pt x="0" y="201727"/>
                  </a:moveTo>
                  <a:lnTo>
                    <a:pt x="201727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87" name="Rectangle 87"/>
            <p:cNvSpPr/>
            <p:nvPr/>
          </p:nvSpPr>
          <p:spPr>
            <a:xfrm>
              <a:off x="7557379" y="3468863"/>
              <a:ext cx="201727" cy="201727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Rectangle 88"/>
            <p:cNvSpPr/>
            <p:nvPr/>
          </p:nvSpPr>
          <p:spPr>
            <a:xfrm>
              <a:off x="7557379" y="3468863"/>
              <a:ext cx="201727" cy="201727"/>
            </a:xfrm>
            <a:prstGeom prst="rect">
              <a:avLst/>
            </a:prstGeom>
            <a:solidFill>
              <a:srgbClr val="A3A5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9" name="Polyline form 89"/>
            <p:cNvSpPr/>
            <p:nvPr/>
          </p:nvSpPr>
          <p:spPr>
            <a:xfrm>
              <a:off x="7557379" y="3468863"/>
              <a:ext cx="201727" cy="201727"/>
            </a:xfrm>
            <a:custGeom>
              <a:avLst/>
              <a:gdLst/>
              <a:ahLst/>
              <a:cxnLst/>
              <a:rect l="0" t="0" r="0" b="0"/>
              <a:pathLst>
                <a:path w="201727" h="201727">
                  <a:moveTo>
                    <a:pt x="0" y="201727"/>
                  </a:moveTo>
                  <a:lnTo>
                    <a:pt x="201727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90" name="Rectangle 90"/>
            <p:cNvSpPr/>
            <p:nvPr/>
          </p:nvSpPr>
          <p:spPr>
            <a:xfrm>
              <a:off x="7557379" y="3670590"/>
              <a:ext cx="201727" cy="201727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Rectangle 91"/>
            <p:cNvSpPr/>
            <p:nvPr/>
          </p:nvSpPr>
          <p:spPr>
            <a:xfrm>
              <a:off x="7557379" y="3670590"/>
              <a:ext cx="201727" cy="201727"/>
            </a:xfrm>
            <a:prstGeom prst="rect">
              <a:avLst/>
            </a:prstGeom>
            <a:solidFill>
              <a:srgbClr val="00BF7D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2" name="Polyline form 92"/>
            <p:cNvSpPr/>
            <p:nvPr/>
          </p:nvSpPr>
          <p:spPr>
            <a:xfrm>
              <a:off x="7557379" y="3670590"/>
              <a:ext cx="201727" cy="201727"/>
            </a:xfrm>
            <a:custGeom>
              <a:avLst/>
              <a:gdLst/>
              <a:ahLst/>
              <a:cxnLst/>
              <a:rect l="0" t="0" r="0" b="0"/>
              <a:pathLst>
                <a:path w="201727" h="201727">
                  <a:moveTo>
                    <a:pt x="0" y="201727"/>
                  </a:moveTo>
                  <a:lnTo>
                    <a:pt x="201727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93" name="Rectangle 93"/>
            <p:cNvSpPr/>
            <p:nvPr/>
          </p:nvSpPr>
          <p:spPr>
            <a:xfrm>
              <a:off x="7557379" y="3872317"/>
              <a:ext cx="201727" cy="201727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Rectangle 94"/>
            <p:cNvSpPr/>
            <p:nvPr/>
          </p:nvSpPr>
          <p:spPr>
            <a:xfrm>
              <a:off x="7557379" y="3872317"/>
              <a:ext cx="201727" cy="201727"/>
            </a:xfrm>
            <a:prstGeom prst="rect">
              <a:avLst/>
            </a:prstGeom>
            <a:solidFill>
              <a:srgbClr val="00B0F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5" name="Polyline form 95"/>
            <p:cNvSpPr/>
            <p:nvPr/>
          </p:nvSpPr>
          <p:spPr>
            <a:xfrm>
              <a:off x="7557379" y="3872317"/>
              <a:ext cx="201727" cy="201727"/>
            </a:xfrm>
            <a:custGeom>
              <a:avLst/>
              <a:gdLst/>
              <a:ahLst/>
              <a:cxnLst/>
              <a:rect l="0" t="0" r="0" b="0"/>
              <a:pathLst>
                <a:path w="201727" h="201727">
                  <a:moveTo>
                    <a:pt x="0" y="201727"/>
                  </a:moveTo>
                  <a:lnTo>
                    <a:pt x="201727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96" name="Rectangle 96"/>
            <p:cNvSpPr/>
            <p:nvPr/>
          </p:nvSpPr>
          <p:spPr>
            <a:xfrm>
              <a:off x="7557379" y="4074044"/>
              <a:ext cx="201727" cy="201727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13500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Rectangle 97"/>
            <p:cNvSpPr/>
            <p:nvPr/>
          </p:nvSpPr>
          <p:spPr>
            <a:xfrm>
              <a:off x="7557379" y="4074044"/>
              <a:ext cx="201727" cy="201727"/>
            </a:xfrm>
            <a:prstGeom prst="rect">
              <a:avLst/>
            </a:prstGeom>
            <a:solidFill>
              <a:srgbClr val="E76BF3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8" name="Polyline form 98"/>
            <p:cNvSpPr/>
            <p:nvPr/>
          </p:nvSpPr>
          <p:spPr>
            <a:xfrm>
              <a:off x="7557379" y="4074044"/>
              <a:ext cx="201727" cy="201727"/>
            </a:xfrm>
            <a:custGeom>
              <a:avLst/>
              <a:gdLst/>
              <a:ahLst/>
              <a:cxnLst/>
              <a:rect l="0" t="0" r="0" b="0"/>
              <a:pathLst>
                <a:path w="201727" h="201727">
                  <a:moveTo>
                    <a:pt x="0" y="201727"/>
                  </a:moveTo>
                  <a:lnTo>
                    <a:pt x="201727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99" name="Text 99"/>
            <p:cNvSpPr/>
            <p:nvPr/>
          </p:nvSpPr>
          <p:spPr>
            <a:xfrm>
              <a:off x="7784322" y="3285450"/>
              <a:ext cx="25400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 dirty="0" smtClean="0">
                  <a:solidFill>
                    <a:srgbClr val="000000">
                      <a:alpha val="100000"/>
                    </a:srgbClr>
                  </a:solidFill>
                  <a:latin typeface="Verdana"/>
                  <a:cs typeface="Verdana"/>
                </a:rPr>
                <a:t>Fair</a:t>
              </a:r>
              <a:endParaRPr sz="960" dirty="0">
                <a:solidFill>
                  <a:srgbClr val="000000">
                    <a:alpha val="100000"/>
                  </a:srgbClr>
                </a:solidFill>
                <a:latin typeface="Verdana"/>
                <a:cs typeface="Verdana"/>
              </a:endParaRPr>
            </a:p>
          </p:txBody>
        </p:sp>
        <p:sp>
          <p:nvSpPr>
            <p:cNvPr id="100" name="Text 100"/>
            <p:cNvSpPr/>
            <p:nvPr/>
          </p:nvSpPr>
          <p:spPr>
            <a:xfrm>
              <a:off x="7784322" y="3487177"/>
              <a:ext cx="365125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 dirty="0">
                  <a:solidFill>
                    <a:srgbClr val="000000">
                      <a:alpha val="100000"/>
                    </a:srgbClr>
                  </a:solidFill>
                  <a:latin typeface="Verdana"/>
                  <a:cs typeface="Verdana"/>
                </a:rPr>
                <a:t>Good</a:t>
              </a:r>
            </a:p>
          </p:txBody>
        </p:sp>
        <p:sp>
          <p:nvSpPr>
            <p:cNvPr id="101" name="Text 101"/>
            <p:cNvSpPr/>
            <p:nvPr/>
          </p:nvSpPr>
          <p:spPr>
            <a:xfrm>
              <a:off x="7784322" y="3688903"/>
              <a:ext cx="714022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Verdana"/>
                  <a:cs typeface="Verdana"/>
                </a:rPr>
                <a:t>Very Good</a:t>
              </a:r>
            </a:p>
          </p:txBody>
        </p:sp>
        <p:sp>
          <p:nvSpPr>
            <p:cNvPr id="102" name="Text 102"/>
            <p:cNvSpPr/>
            <p:nvPr/>
          </p:nvSpPr>
          <p:spPr>
            <a:xfrm>
              <a:off x="7784322" y="3890630"/>
              <a:ext cx="653143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Verdana"/>
                  <a:cs typeface="Verdana"/>
                </a:rPr>
                <a:t>Premium</a:t>
              </a:r>
            </a:p>
          </p:txBody>
        </p:sp>
        <p:sp>
          <p:nvSpPr>
            <p:cNvPr id="103" name="Text 103"/>
            <p:cNvSpPr/>
            <p:nvPr/>
          </p:nvSpPr>
          <p:spPr>
            <a:xfrm>
              <a:off x="7784322" y="4092357"/>
              <a:ext cx="335280" cy="13970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Verdana"/>
                  <a:cs typeface="Verdana"/>
                </a:rPr>
                <a:t>Ideal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82278"/>
            <a:ext cx="7772400" cy="1362075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6000" dirty="0"/>
              <a:t>formatage de texte [POT]</a:t>
            </a:r>
            <a:endParaRPr lang="fr-FR" sz="600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00" y="252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0000" y="1055721"/>
            <a:ext cx="7633994" cy="2652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t"/>
          <a:lstStyle/>
          <a:p>
            <a:pPr algn="ctr"/>
            <a:r>
              <a:rPr lang="fr-FR" sz="3200" b="1" cap="all" dirty="0" smtClean="0">
                <a:solidFill>
                  <a:srgbClr val="FFFFFF"/>
                </a:solidFill>
                <a:latin typeface="Arial"/>
                <a:cs typeface="Arial"/>
              </a:rPr>
              <a:t>Objets ‘pot’</a:t>
            </a:r>
          </a:p>
          <a:p>
            <a:pPr algn="ctr"/>
            <a:endParaRPr lang="fr-FR" b="1" dirty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Permet de formater du texte (gras, italique, police, couleur de police, etc.)</a:t>
            </a:r>
            <a:endParaRPr lang="fr-FR" dirty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>
                <a:solidFill>
                  <a:srgbClr val="FFFFFF"/>
                </a:solidFill>
              </a:rPr>
              <a:t>« </a:t>
            </a:r>
            <a:r>
              <a:rPr lang="fr-FR" dirty="0" err="1">
                <a:solidFill>
                  <a:srgbClr val="FFFFFF"/>
                </a:solidFill>
              </a:rPr>
              <a:t>Piece</a:t>
            </a:r>
            <a:r>
              <a:rPr lang="fr-FR" dirty="0">
                <a:solidFill>
                  <a:srgbClr val="FFFFFF"/>
                </a:solidFill>
              </a:rPr>
              <a:t> of </a:t>
            </a:r>
            <a:r>
              <a:rPr lang="fr-FR" dirty="0" err="1">
                <a:solidFill>
                  <a:srgbClr val="FFFFFF"/>
                </a:solidFill>
              </a:rPr>
              <a:t>text</a:t>
            </a:r>
            <a:r>
              <a:rPr lang="fr-FR" dirty="0">
                <a:solidFill>
                  <a:srgbClr val="FFFFFF"/>
                </a:solidFill>
              </a:rPr>
              <a:t> », « </a:t>
            </a:r>
            <a:r>
              <a:rPr lang="fr-FR" dirty="0" err="1">
                <a:solidFill>
                  <a:srgbClr val="FFFFFF"/>
                </a:solidFill>
              </a:rPr>
              <a:t>paragraph</a:t>
            </a:r>
            <a:r>
              <a:rPr lang="fr-FR" dirty="0">
                <a:solidFill>
                  <a:srgbClr val="FFFFFF"/>
                </a:solidFill>
              </a:rPr>
              <a:t> of </a:t>
            </a:r>
            <a:r>
              <a:rPr lang="fr-FR" dirty="0" err="1">
                <a:solidFill>
                  <a:srgbClr val="FFFFFF"/>
                </a:solidFill>
              </a:rPr>
              <a:t>text</a:t>
            </a:r>
            <a:r>
              <a:rPr lang="fr-FR" dirty="0">
                <a:solidFill>
                  <a:srgbClr val="FFFFFF"/>
                </a:solidFill>
              </a:rPr>
              <a:t> </a:t>
            </a:r>
            <a:r>
              <a:rPr lang="fr-FR" dirty="0" smtClean="0">
                <a:solidFill>
                  <a:srgbClr val="FFFFFF"/>
                </a:solidFill>
              </a:rPr>
              <a:t>»</a:t>
            </a:r>
            <a:endParaRPr lang="fr-FR" dirty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>
                <a:solidFill>
                  <a:srgbClr val="FFFFFF"/>
                </a:solidFill>
              </a:rPr>
              <a:t>L’opérateur « + » permet la concaténation de plusieurs </a:t>
            </a:r>
            <a:r>
              <a:rPr lang="fr-FR" dirty="0" smtClean="0">
                <a:solidFill>
                  <a:srgbClr val="FFFFFF"/>
                </a:solidFill>
              </a:rPr>
              <a:t>pot en un seul pot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Peut recevoir un note de bas de page (pour Word et HTML)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Peut recevoir un lien hypertexte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2400" y="4352839"/>
            <a:ext cx="7633994" cy="17946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t"/>
          <a:lstStyle/>
          <a:p>
            <a:pPr algn="ctr"/>
            <a:r>
              <a:rPr lang="fr-FR" sz="3200" b="1" cap="all" dirty="0" smtClean="0">
                <a:solidFill>
                  <a:srgbClr val="FFFFFF"/>
                </a:solidFill>
                <a:latin typeface="Arial"/>
                <a:cs typeface="Arial"/>
              </a:rPr>
              <a:t>Usage</a:t>
            </a:r>
          </a:p>
          <a:p>
            <a:pPr algn="ctr"/>
            <a:endParaRPr lang="fr-FR" b="1" dirty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Un objet de type pot représente un paragraphe</a:t>
            </a:r>
            <a:endParaRPr lang="fr-FR" dirty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 smtClean="0">
                <a:solidFill>
                  <a:srgbClr val="FFFFFF"/>
                </a:solidFill>
              </a:rPr>
              <a:t>Il peut être inséré dans un objet de type </a:t>
            </a:r>
            <a:r>
              <a:rPr lang="fr-FR" dirty="0" err="1" smtClean="0">
                <a:solidFill>
                  <a:srgbClr val="FFFFFF"/>
                </a:solidFill>
              </a:rPr>
              <a:t>FlexTable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4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fr-FR" sz="8000" dirty="0" err="1" smtClean="0">
                <a:solidFill>
                  <a:schemeClr val="bg1"/>
                </a:solidFill>
              </a:rPr>
              <a:t>ReporteRs</a:t>
            </a:r>
            <a:endParaRPr lang="fr-FR" sz="80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8591" y="4625474"/>
            <a:ext cx="802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Création de document Microsoft Word, Microsoft PowerPoint et HTML depuis R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2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tx1"/>
                </a:solidFill>
              </a:rPr>
              <a:t>objets 'pot' - exemples</a:t>
            </a:r>
          </a:p>
        </p:txBody>
      </p:sp>
      <p:sp>
        <p:nvSpPr>
          <p:cNvPr id="2" name="Title Texts2"/>
          <p:cNvSpPr>
            <a:spLocks noGrp="1"/>
          </p:cNvSpPr>
          <p:nvPr>
            <p:ph idx="2"/>
          </p:nvPr>
        </p:nvSpPr>
        <p:spPr>
          <a:xfrm>
            <a:off x="457200" y="2366128"/>
            <a:ext cx="8229600" cy="2491415"/>
          </a:xfrm>
        </p:spPr>
        <p:txBody>
          <a:bodyPr/>
          <a:lstStyle/>
          <a:p>
            <a:pPr marL="12700" marR="12700" indent="0" algn="ctr">
              <a:spcBef>
                <a:spcPts val="100"/>
              </a:spcBef>
              <a:spcAft>
                <a:spcPts val="100"/>
              </a:spcAft>
              <a:buNone/>
            </a:pPr>
            <a:r>
              <a:rPr sz="30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Chats</a:t>
            </a:r>
            <a:r>
              <a:rPr sz="30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et </a:t>
            </a:r>
            <a:r>
              <a:rPr sz="3000" i="1" dirty="0">
                <a:solidFill>
                  <a:srgbClr val="A020F0"/>
                </a:solidFill>
                <a:latin typeface="Verdana"/>
                <a:ea typeface="Verdana"/>
                <a:cs typeface="Verdana"/>
              </a:rPr>
              <a:t>chiens</a:t>
            </a:r>
          </a:p>
          <a:p>
            <a:pPr marL="12700" marR="12700" indent="0" algn="ctr">
              <a:spcBef>
                <a:spcPts val="100"/>
              </a:spcBef>
              <a:spcAft>
                <a:spcPts val="100"/>
              </a:spcAft>
              <a:buNone/>
            </a:pPr>
            <a:endParaRPr sz="3000" i="1" dirty="0">
              <a:solidFill>
                <a:srgbClr val="A020F0"/>
              </a:solidFill>
              <a:latin typeface="Verdana"/>
              <a:ea typeface="Verdana"/>
              <a:cs typeface="Verdana"/>
            </a:endParaRPr>
          </a:p>
          <a:p>
            <a:pPr marL="12700" marR="12700" indent="0" algn="ctr">
              <a:spcBef>
                <a:spcPts val="100"/>
              </a:spcBef>
              <a:spcAft>
                <a:spcPts val="100"/>
              </a:spcAft>
              <a:buNone/>
            </a:pPr>
            <a:r>
              <a:rPr sz="3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Des canards</a:t>
            </a:r>
            <a:r>
              <a:rPr sz="30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et des lapins </a:t>
            </a:r>
            <a:r>
              <a:rPr sz="3000" baseline="300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avec de grandes </a:t>
            </a:r>
            <a:r>
              <a:rPr sz="3000" baseline="30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oreilles</a:t>
            </a:r>
            <a:endParaRPr sz="3000" baseline="3000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Spécificités des formats de sortie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8714" y="1600200"/>
            <a:ext cx="2751820" cy="452596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chemeClr val="bg1"/>
                </a:solidFill>
              </a:rPr>
              <a:t>docx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Notes de bas de page</a:t>
            </a:r>
          </a:p>
          <a:p>
            <a:r>
              <a:rPr lang="fr-FR" sz="2000" dirty="0">
                <a:solidFill>
                  <a:schemeClr val="bg1"/>
                </a:solidFill>
              </a:rPr>
              <a:t>Tables des </a:t>
            </a:r>
            <a:r>
              <a:rPr lang="fr-FR" sz="2000" dirty="0" smtClean="0">
                <a:solidFill>
                  <a:schemeClr val="bg1"/>
                </a:solidFill>
              </a:rPr>
              <a:t>matières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Réutilisation des styles du patron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3245094" y="1600200"/>
            <a:ext cx="2751820" cy="452596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chemeClr val="bg1"/>
                </a:solidFill>
              </a:rPr>
              <a:t>pptx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Pas de notes de bas de page ni de tables </a:t>
            </a:r>
            <a:r>
              <a:rPr lang="fr-FR" sz="2000" dirty="0">
                <a:solidFill>
                  <a:schemeClr val="bg1"/>
                </a:solidFill>
              </a:rPr>
              <a:t>des matières</a:t>
            </a:r>
          </a:p>
          <a:p>
            <a:r>
              <a:rPr lang="fr-FR" sz="2000" dirty="0">
                <a:solidFill>
                  <a:schemeClr val="bg1"/>
                </a:solidFill>
              </a:rPr>
              <a:t>Réutilisation des styles du </a:t>
            </a:r>
            <a:r>
              <a:rPr lang="fr-FR" sz="2000" dirty="0" smtClean="0">
                <a:solidFill>
                  <a:schemeClr val="bg1"/>
                </a:solidFill>
              </a:rPr>
              <a:t>patron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Support réduit du </a:t>
            </a:r>
            <a:r>
              <a:rPr lang="fr-FR" sz="2000" dirty="0" err="1" smtClean="0">
                <a:solidFill>
                  <a:schemeClr val="bg1"/>
                </a:solidFill>
              </a:rPr>
              <a:t>markdown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6208315" y="1600200"/>
            <a:ext cx="2751820" cy="452596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chemeClr val="bg1"/>
                </a:solidFill>
              </a:rPr>
              <a:t>bsdoc</a:t>
            </a:r>
            <a:endParaRPr lang="fr-FR" dirty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Notes </a:t>
            </a:r>
            <a:r>
              <a:rPr lang="fr-FR" sz="2000" dirty="0">
                <a:solidFill>
                  <a:schemeClr val="bg1"/>
                </a:solidFill>
              </a:rPr>
              <a:t>de bas de </a:t>
            </a:r>
            <a:r>
              <a:rPr lang="fr-FR" sz="2000" dirty="0" smtClean="0">
                <a:solidFill>
                  <a:schemeClr val="bg1"/>
                </a:solidFill>
              </a:rPr>
              <a:t>page dynamiques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Tables des </a:t>
            </a:r>
            <a:r>
              <a:rPr lang="fr-FR" sz="2000" dirty="0" smtClean="0">
                <a:solidFill>
                  <a:schemeClr val="bg1"/>
                </a:solidFill>
              </a:rPr>
              <a:t>matières « </a:t>
            </a:r>
            <a:r>
              <a:rPr lang="fr-FR" sz="2000" dirty="0" err="1" smtClean="0">
                <a:solidFill>
                  <a:schemeClr val="bg1"/>
                </a:solidFill>
              </a:rPr>
              <a:t>bootstrap</a:t>
            </a:r>
            <a:r>
              <a:rPr lang="fr-FR" sz="2000" dirty="0" smtClean="0">
                <a:solidFill>
                  <a:schemeClr val="bg1"/>
                </a:solidFill>
              </a:rPr>
              <a:t> »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Graphiques interactifs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Visible dans le </a:t>
            </a:r>
            <a:r>
              <a:rPr lang="fr-FR" sz="2000" dirty="0" err="1" smtClean="0">
                <a:solidFill>
                  <a:schemeClr val="bg1"/>
                </a:solidFill>
              </a:rPr>
              <a:t>HTMLWidget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3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fr-FR" sz="8000" dirty="0" err="1" smtClean="0">
                <a:solidFill>
                  <a:schemeClr val="bg1"/>
                </a:solidFill>
              </a:rPr>
              <a:t>rtable</a:t>
            </a:r>
            <a:endParaRPr lang="fr-FR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3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Motivations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FFFF"/>
                </a:solidFill>
              </a:rPr>
              <a:t>Besoin récurrent </a:t>
            </a:r>
          </a:p>
          <a:p>
            <a:pPr lvl="1"/>
            <a:r>
              <a:rPr lang="fr-FR" dirty="0" smtClean="0">
                <a:solidFill>
                  <a:srgbClr val="FFFFFF"/>
                </a:solidFill>
              </a:rPr>
              <a:t>d’affichage de tableaux « pivot »</a:t>
            </a:r>
          </a:p>
          <a:p>
            <a:pPr lvl="1"/>
            <a:r>
              <a:rPr lang="fr-FR" dirty="0" smtClean="0"/>
              <a:t>d’un tableau « proc </a:t>
            </a:r>
            <a:r>
              <a:rPr lang="fr-FR" dirty="0" err="1" smtClean="0"/>
              <a:t>freq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>
                <a:solidFill>
                  <a:srgbClr val="FFFFFF"/>
                </a:solidFill>
              </a:rPr>
              <a:t>De </a:t>
            </a:r>
            <a:r>
              <a:rPr lang="fr-FR" dirty="0" err="1" smtClean="0">
                <a:solidFill>
                  <a:srgbClr val="FFFFFF"/>
                </a:solidFill>
              </a:rPr>
              <a:t>reporting</a:t>
            </a:r>
            <a:r>
              <a:rPr lang="fr-FR" dirty="0" smtClean="0">
                <a:solidFill>
                  <a:srgbClr val="FFFFFF"/>
                </a:solidFill>
              </a:rPr>
              <a:t> de coefficients de modèles</a:t>
            </a:r>
          </a:p>
          <a:p>
            <a:pPr marL="0" indent="0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FR" dirty="0" smtClean="0"/>
              <a:t>Besoin de simplification de l’intégration des </a:t>
            </a:r>
            <a:r>
              <a:rPr lang="fr-FR" dirty="0" err="1" smtClean="0"/>
              <a:t>FlexTable</a:t>
            </a:r>
            <a:r>
              <a:rPr lang="fr-FR" dirty="0" smtClean="0"/>
              <a:t> dans </a:t>
            </a:r>
            <a:r>
              <a:rPr lang="fr-FR" dirty="0" err="1" smtClean="0"/>
              <a:t>knitr</a:t>
            </a:r>
            <a:r>
              <a:rPr lang="fr-FR" dirty="0" smtClean="0"/>
              <a:t> (et </a:t>
            </a:r>
            <a:r>
              <a:rPr lang="fr-FR" dirty="0" err="1" smtClean="0"/>
              <a:t>shiny</a:t>
            </a:r>
            <a:r>
              <a:rPr lang="fr-FR" dirty="0" smtClean="0"/>
              <a:t>)</a:t>
            </a:r>
            <a:endParaRPr lang="fr-FR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0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 smtClean="0"/>
              <a:t>Transformation des objets ‘</a:t>
            </a:r>
            <a:r>
              <a:rPr lang="fr-FR" dirty="0" err="1" smtClean="0"/>
              <a:t>xtable</a:t>
            </a:r>
            <a:r>
              <a:rPr lang="fr-FR" dirty="0" smtClean="0"/>
              <a:t>’ en ‘</a:t>
            </a:r>
            <a:r>
              <a:rPr lang="fr-FR" dirty="0" err="1" smtClean="0"/>
              <a:t>FlexTable</a:t>
            </a:r>
            <a:r>
              <a:rPr lang="fr-FR" dirty="0" smtClean="0"/>
              <a:t>’ avec </a:t>
            </a:r>
            <a:r>
              <a:rPr lang="fr-FR" b="1" dirty="0" err="1" smtClean="0"/>
              <a:t>as.FlexTable</a:t>
            </a:r>
            <a:endParaRPr lang="fr-FR" b="1" dirty="0" smtClean="0"/>
          </a:p>
          <a:p>
            <a:pPr marL="0" indent="0" algn="ctr">
              <a:buNone/>
            </a:pPr>
            <a:r>
              <a:rPr lang="fr-FR" sz="2400" i="1" dirty="0" err="1" smtClean="0">
                <a:solidFill>
                  <a:schemeClr val="bg1">
                    <a:lumMod val="85000"/>
                  </a:schemeClr>
                </a:solidFill>
              </a:rPr>
              <a:t>xtable</a:t>
            </a:r>
            <a:r>
              <a:rPr lang="fr-FR" sz="2400" i="1" dirty="0" smtClean="0">
                <a:solidFill>
                  <a:schemeClr val="bg1">
                    <a:lumMod val="85000"/>
                  </a:schemeClr>
                </a:solidFill>
              </a:rPr>
              <a:t> : </a:t>
            </a:r>
            <a:r>
              <a:rPr lang="fr-FR" sz="2400" i="1" dirty="0" err="1" smtClean="0">
                <a:solidFill>
                  <a:schemeClr val="bg1">
                    <a:lumMod val="85000"/>
                  </a:schemeClr>
                </a:solidFill>
              </a:rPr>
              <a:t>Convert</a:t>
            </a:r>
            <a:r>
              <a:rPr lang="fr-FR" sz="2400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an R 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object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such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 as a matrix, data frame, or 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linear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 model, 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into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 a […] 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formatted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 table 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using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 the 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xtable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function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 (http://</a:t>
            </a:r>
            <a:r>
              <a:rPr lang="fr-FR" sz="2400" i="1" dirty="0" err="1">
                <a:solidFill>
                  <a:schemeClr val="bg1">
                    <a:lumMod val="85000"/>
                  </a:schemeClr>
                </a:solidFill>
              </a:rPr>
              <a:t>rfunction.com</a:t>
            </a:r>
            <a:r>
              <a:rPr lang="fr-FR" sz="2400" i="1" dirty="0">
                <a:solidFill>
                  <a:schemeClr val="bg1">
                    <a:lumMod val="85000"/>
                  </a:schemeClr>
                </a:solidFill>
              </a:rPr>
              <a:t>/archives/1198</a:t>
            </a:r>
            <a:r>
              <a:rPr lang="fr-FR" sz="2400" i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Fonctions </a:t>
            </a:r>
            <a:r>
              <a:rPr lang="fr-FR" b="1" dirty="0" err="1" smtClean="0"/>
              <a:t>FlexTable_coef</a:t>
            </a:r>
            <a:r>
              <a:rPr lang="fr-FR" dirty="0" smtClean="0"/>
              <a:t> </a:t>
            </a:r>
            <a:r>
              <a:rPr lang="fr-FR" dirty="0"/>
              <a:t>&amp; </a:t>
            </a:r>
            <a:r>
              <a:rPr lang="fr-FR" b="1" dirty="0" err="1" smtClean="0"/>
              <a:t>FlexTable_quality</a:t>
            </a:r>
            <a:endParaRPr lang="fr-FR" b="1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Fonctions R </a:t>
            </a:r>
            <a:r>
              <a:rPr lang="fr-FR" b="1" dirty="0" err="1" smtClean="0"/>
              <a:t>FlexPivot</a:t>
            </a:r>
            <a:r>
              <a:rPr lang="fr-FR" dirty="0" smtClean="0"/>
              <a:t> &amp; </a:t>
            </a:r>
            <a:r>
              <a:rPr lang="fr-FR" b="1" dirty="0" err="1" smtClean="0"/>
              <a:t>freqtable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Portage dans ‘</a:t>
            </a:r>
            <a:r>
              <a:rPr lang="fr-FR" dirty="0" err="1" smtClean="0"/>
              <a:t>knitr</a:t>
            </a:r>
            <a:r>
              <a:rPr lang="fr-FR" dirty="0" smtClean="0"/>
              <a:t>’ (html) et dans ‘</a:t>
            </a:r>
            <a:r>
              <a:rPr lang="fr-FR" dirty="0" err="1" smtClean="0"/>
              <a:t>shiny</a:t>
            </a:r>
            <a:r>
              <a:rPr lang="fr-FR" dirty="0" smtClean="0"/>
              <a:t>’ &lt; 10 lignes de code R</a:t>
            </a:r>
          </a:p>
        </p:txBody>
      </p:sp>
    </p:spTree>
    <p:extLst>
      <p:ext uri="{BB962C8B-B14F-4D97-AF65-F5344CB8AC3E}">
        <p14:creationId xmlns:p14="http://schemas.microsoft.com/office/powerpoint/2010/main" val="109660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Capture d’écran 2015-06-25 à 14.1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2" y="250293"/>
            <a:ext cx="7841852" cy="67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5" descr="Capture d’écran 2015-06-25 à 14.1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8" r="-6068"/>
          <a:stretch>
            <a:fillRect/>
          </a:stretch>
        </p:blipFill>
        <p:spPr>
          <a:xfrm>
            <a:off x="-256194" y="847726"/>
            <a:ext cx="9597913" cy="52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5-06-25 à 14.2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634" y="-364769"/>
            <a:ext cx="10600331" cy="79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tx1"/>
                </a:solidFill>
              </a:rPr>
              <a:t>objets 'xtable (1)'</a:t>
            </a:r>
          </a:p>
        </p:txBody>
      </p:sp>
      <p:graphicFrame>
        <p:nvGraphicFramePr>
          <p:cNvPr id="2" name="nvGraphicFram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80988"/>
              </p:ext>
            </p:extLst>
          </p:nvPr>
        </p:nvGraphicFramePr>
        <p:xfrm>
          <a:off x="457200" y="2170561"/>
          <a:ext cx="8229600" cy="164592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Sum Sq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Mean Sq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 value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Pr(&gt;F)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sex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75.37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75.37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0.5417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ethnicty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2572.15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857.38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0.0072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grade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36.31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36.31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0.6717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disadvg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59.30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59.30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0.5882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Residuals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18682.87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200.89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Texts3"/>
          <p:cNvSpPr>
            <a:spLocks noGrp="1"/>
          </p:cNvSpPr>
          <p:nvPr>
            <p:ph idx="3"/>
          </p:nvPr>
        </p:nvSpPr>
        <p:spPr>
          <a:xfrm>
            <a:off x="2079321" y="4125491"/>
            <a:ext cx="4985357" cy="1126554"/>
          </a:xfrm>
        </p:spPr>
        <p:txBody>
          <a:bodyPr/>
          <a:lstStyle/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1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data</a:t>
            </a: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(tli)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fm1 &lt;- </a:t>
            </a:r>
            <a:r>
              <a:rPr sz="11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aov</a:t>
            </a: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(tlimth ~ sex + ethnicty + grade + disadvg, </a:t>
            </a:r>
            <a:r>
              <a:rPr sz="11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data=</a:t>
            </a: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tli)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fm1.table &lt;- </a:t>
            </a:r>
            <a:r>
              <a:rPr sz="11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xtable</a:t>
            </a: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(fm1)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endParaRPr sz="110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xtable_output = </a:t>
            </a:r>
            <a:r>
              <a:rPr sz="11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as.FlexTable</a:t>
            </a: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</a:t>
            </a:r>
            <a:r>
              <a:rPr sz="11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x</a:t>
            </a: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1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1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fm1.table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objets 'xtable' (2)</a:t>
            </a:r>
          </a:p>
        </p:txBody>
      </p:sp>
      <p:graphicFrame>
        <p:nvGraphicFramePr>
          <p:cNvPr id="2" name="nvGraphicFram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73461"/>
              </p:ext>
            </p:extLst>
          </p:nvPr>
        </p:nvGraphicFramePr>
        <p:xfrm>
          <a:off x="2583180" y="1600200"/>
          <a:ext cx="3977640" cy="1645920"/>
        </p:xfrm>
        <a:graphic>
          <a:graphicData uri="http://schemas.openxmlformats.org/drawingml/2006/table">
            <a:tbl>
              <a:tblPr/>
              <a:tblGrid>
                <a:gridCol w="822960"/>
                <a:gridCol w="274320"/>
                <a:gridCol w="822960"/>
                <a:gridCol w="685800"/>
                <a:gridCol w="685800"/>
                <a:gridCol w="685800"/>
              </a:tblGrid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Df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Sum Sq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Mean Sq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 value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Pr(&gt;F)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sex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75.37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75.37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0.5417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i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ethnicty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i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i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2572.15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i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857.38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i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4.27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i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</a:rPr>
                        <a:t>0.0072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grade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36.31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36.31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0.6717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disadvg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080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080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59.30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080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59.30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080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080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0.5882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080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5080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Residuals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93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08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18682.87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08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200.89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08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08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08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Texts3"/>
          <p:cNvSpPr>
            <a:spLocks noGrp="1"/>
          </p:cNvSpPr>
          <p:nvPr>
            <p:ph idx="3"/>
          </p:nvPr>
        </p:nvSpPr>
        <p:spPr>
          <a:xfrm>
            <a:off x="769076" y="3897962"/>
            <a:ext cx="7605848" cy="2128617"/>
          </a:xfrm>
        </p:spPr>
        <p:txBody>
          <a:bodyPr/>
          <a:lstStyle/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xtable_output2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as.FlexTable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x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fm1.table 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endParaRPr sz="120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xtable_output2[,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1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to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"header"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side=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"right"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]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borderSolid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xtable_output2[,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1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side=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"right"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]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borderSolid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xtable_output2[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nrow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(fm1.table),,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side=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"top"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]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borderDashed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color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"gray"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endParaRPr sz="120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A7947D"/>
                </a:solidFill>
                <a:latin typeface="Verdana"/>
                <a:ea typeface="Verdana"/>
                <a:cs typeface="Verdana"/>
              </a:rPr>
              <a:t># conditional formatting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xtable_output2[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which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fm1.table$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"Pr(&gt;F)"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&lt;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0.05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), 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side=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"right"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]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textItalic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color=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"red"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xtable_output2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setFlexTableWidths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xtable_output2,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widths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c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.9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.3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.9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.75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.75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.75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Motivations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Ubiquité des documents Microsoft dans les entreprises.</a:t>
            </a:r>
          </a:p>
          <a:p>
            <a:pPr marL="0" indent="0" algn="ctr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Besoin récurrent de mises en forme tabulaires complexes dans les services statistiques.</a:t>
            </a:r>
          </a:p>
          <a:p>
            <a:pPr marL="0" indent="0" algn="ctr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Besoin de diminution des temps nécessaires pour </a:t>
            </a:r>
          </a:p>
          <a:p>
            <a:pPr lvl="1" algn="ctr"/>
            <a:r>
              <a:rPr lang="fr-FR" dirty="0" smtClean="0">
                <a:solidFill>
                  <a:srgbClr val="FFFFFF"/>
                </a:solidFill>
              </a:rPr>
              <a:t>Les mises à jour des rapports statistiques</a:t>
            </a:r>
            <a:endParaRPr lang="fr-FR" dirty="0">
              <a:solidFill>
                <a:srgbClr val="FFFFFF"/>
              </a:solidFill>
            </a:endParaRPr>
          </a:p>
          <a:p>
            <a:pPr lvl="1" algn="ctr"/>
            <a:r>
              <a:rPr lang="fr-FR" dirty="0" smtClean="0">
                <a:solidFill>
                  <a:srgbClr val="FFFFFF"/>
                </a:solidFill>
              </a:rPr>
              <a:t>Les annotations des graphiques</a:t>
            </a:r>
          </a:p>
        </p:txBody>
      </p:sp>
    </p:spTree>
    <p:extLst>
      <p:ext uri="{BB962C8B-B14F-4D97-AF65-F5344CB8AC3E}">
        <p14:creationId xmlns:p14="http://schemas.microsoft.com/office/powerpoint/2010/main" val="138768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FlexPivot</a:t>
            </a: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2" name="nvGraphicFrame 2"/>
          <p:cNvGraphicFramePr>
            <a:graphicFrameLocks noGrp="1"/>
          </p:cNvGraphicFramePr>
          <p:nvPr/>
        </p:nvGraphicFramePr>
        <p:xfrm>
          <a:off x="457200" y="1600200"/>
          <a:ext cx="8229599" cy="1981200"/>
        </p:xfrm>
        <a:graphic>
          <a:graphicData uri="http://schemas.openxmlformats.org/drawingml/2006/table">
            <a:tbl>
              <a:tblPr/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nitro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Variety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lsmean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lower.CL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upper.CL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Golden Rain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4.354578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0.07703285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11.76611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4.186367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4.522789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Golden Rain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4.577698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0.07453633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10.33716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4.412352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4.743044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Golden Rain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4.728263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0.07453633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10.33716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4.562917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4.893609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Golden Rain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4.806273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0.07703285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11.76611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4.638062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4.974484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Marvellous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4.412227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0.07703285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11.76611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4.244016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4.580438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Marvellous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4.635347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0.07453633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10.33716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4.470001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4.800693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Marvellous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4.785912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0.07453633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10.33716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4.620566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4.951258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Marvellous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4.863922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0.07703285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11.76611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4.695711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5.032133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Victory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4.275147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0.07703285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11.76611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4.106936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4.443358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Victory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4.498267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0.07453633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10.33716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4.332921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4.663613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Victory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4.648832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0.07453633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10.33716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4.483486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4.814178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Victory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4.726842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0.07703285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11.76611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4.558631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4.895053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nvGraphicFram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05151"/>
              </p:ext>
            </p:extLst>
          </p:nvPr>
        </p:nvGraphicFramePr>
        <p:xfrm>
          <a:off x="457201" y="5291428"/>
          <a:ext cx="8229599" cy="1036320"/>
        </p:xfrm>
        <a:graphic>
          <a:graphicData uri="http://schemas.openxmlformats.org/drawingml/2006/table">
            <a:tbl>
              <a:tblPr/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0">
                <a:tc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Golden Rain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Marvellous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Victory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nitro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est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df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est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df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est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df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0.0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4.35 (0.08)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4.41 (0.08)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4.28 (0.08)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0.2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4.58 (0.07)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4.64 (0.07)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4.50 (0.07)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0.4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4.73 (0.07)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4.79 (0.07)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4.65 (0.07)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10.3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0.6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4.81 (0.08)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4.86 (0.08)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4.73 (0.08)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11.8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Texts3"/>
          <p:cNvSpPr>
            <a:spLocks noGrp="1"/>
          </p:cNvSpPr>
          <p:nvPr>
            <p:ph idx="4294967295"/>
          </p:nvPr>
        </p:nvSpPr>
        <p:spPr>
          <a:xfrm>
            <a:off x="457199" y="3728753"/>
            <a:ext cx="8229600" cy="1418547"/>
          </a:xfrm>
          <a:solidFill>
            <a:schemeClr val="bg2"/>
          </a:solidFill>
        </p:spPr>
        <p:txBody>
          <a:bodyPr/>
          <a:lstStyle/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A7947D"/>
                </a:solidFill>
                <a:latin typeface="Verdana"/>
                <a:ea typeface="Verdana"/>
                <a:cs typeface="Verdana"/>
              </a:rPr>
              <a:t># formatage des colonnes à afficher ---------------------------------------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lsmeans$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"est"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sprintf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"%.2f (%.2f)"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lsmeans$lsmean, lsmeans$SE)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lsmeans$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"df"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sprintf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"%.1f"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lsmeans$df 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endParaRPr sz="120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pivot_table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FlexPivot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(lsmeans,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id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"nitro"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transpose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"Variety"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columns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c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"est"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i="1" dirty="0">
                <a:solidFill>
                  <a:srgbClr val="008B8B"/>
                </a:solidFill>
                <a:latin typeface="Verdana"/>
                <a:ea typeface="Verdana"/>
                <a:cs typeface="Verdana"/>
              </a:rPr>
              <a:t>"df"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pivot_table[,] =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parCenter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padding.left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4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padding.right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2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4</a:t>
            </a:r>
            <a:r>
              <a:rPr sz="12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Tableau de fréquences</a:t>
            </a:r>
          </a:p>
        </p:txBody>
      </p:sp>
      <p:graphicFrame>
        <p:nvGraphicFramePr>
          <p:cNvPr id="2" name="nvGraphicFram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41708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74320">
                <a:tc gridSpan="2">
                  <a:txBody>
                    <a:bodyPr/>
                    <a:lstStyle/>
                    <a:p>
                      <a:pPr marL="38100" marR="3810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High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Low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Middle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Sum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4320">
                <a:tc rowSpan="4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current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#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116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current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14.33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12.08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6.18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32.58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current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row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43.97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37.07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18.97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current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col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24.17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46.24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42.31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4320">
                <a:tc rowSpan="4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former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#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92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former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25.84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7.87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5.90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39.61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former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row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65.25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19.86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14.89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former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col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43.60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30.11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40.38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4320">
                <a:tc rowSpan="4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never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#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22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99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never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19.10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6.18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2.53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27.81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never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row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68.69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22.22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9.09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never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col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32.23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23.66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17.31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Sum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#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211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93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52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356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Sum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59.27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26.12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14.61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100.00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Texts3"/>
          <p:cNvSpPr>
            <a:spLocks noGrp="1"/>
          </p:cNvSpPr>
          <p:nvPr>
            <p:ph idx="3"/>
          </p:nvPr>
        </p:nvSpPr>
        <p:spPr>
          <a:xfrm>
            <a:off x="457200" y="5880240"/>
            <a:ext cx="8229600" cy="772003"/>
          </a:xfrm>
        </p:spPr>
        <p:txBody>
          <a:bodyPr/>
          <a:lstStyle/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my_freq_table = </a:t>
            </a:r>
            <a:r>
              <a:rPr sz="14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freqtable</a:t>
            </a: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4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table</a:t>
            </a: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 smoker$Smoke, smoker$SES ), </a:t>
            </a:r>
            <a:r>
              <a:rPr sz="14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percent_digits</a:t>
            </a: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4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=</a:t>
            </a: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4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2</a:t>
            </a: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</a:t>
            </a:r>
          </a:p>
          <a:p>
            <a:pPr marL="12700" marR="12700" indent="0" algn="l">
              <a:spcBef>
                <a:spcPts val="100"/>
              </a:spcBef>
              <a:spcAft>
                <a:spcPts val="100"/>
              </a:spcAft>
              <a:buNone/>
            </a:pP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my_freq_table[] = </a:t>
            </a:r>
            <a:r>
              <a:rPr sz="14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parCenter</a:t>
            </a: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</a:t>
            </a:r>
            <a:r>
              <a:rPr sz="1400" dirty="0">
                <a:solidFill>
                  <a:srgbClr val="666666"/>
                </a:solidFill>
                <a:latin typeface="Verdana"/>
                <a:ea typeface="Verdana"/>
                <a:cs typeface="Verdana"/>
              </a:rPr>
              <a:t>padding=</a:t>
            </a:r>
            <a:r>
              <a:rPr sz="1400" dirty="0">
                <a:solidFill>
                  <a:srgbClr val="0000FF"/>
                </a:solidFill>
                <a:latin typeface="Verdana"/>
                <a:ea typeface="Verdana"/>
                <a:cs typeface="Verdana"/>
              </a:rPr>
              <a:t>5</a:t>
            </a:r>
            <a:r>
              <a:rPr sz="1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Sorties avec knitr</a:t>
            </a:r>
          </a:p>
        </p:txBody>
      </p:sp>
      <p:pic>
        <p:nvPicPr>
          <p:cNvPr id="2" name="Picture 2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645920"/>
            <a:ext cx="6400800" cy="511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Aide et communauté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Aide </a:t>
            </a:r>
            <a:r>
              <a:rPr lang="fr-FR" sz="2400" dirty="0"/>
              <a:t>en ligne : http://</a:t>
            </a:r>
            <a:r>
              <a:rPr lang="fr-FR" sz="2400" dirty="0" err="1"/>
              <a:t>davidgohel.github.io</a:t>
            </a:r>
            <a:r>
              <a:rPr lang="fr-FR" sz="2400" dirty="0"/>
              <a:t>/</a:t>
            </a:r>
            <a:r>
              <a:rPr lang="fr-FR" sz="2400" dirty="0" err="1"/>
              <a:t>ReporteRs</a:t>
            </a:r>
            <a:r>
              <a:rPr lang="fr-FR" sz="2400" dirty="0"/>
              <a:t>/</a:t>
            </a:r>
            <a:r>
              <a:rPr lang="fr-FR" sz="2400" dirty="0" err="1"/>
              <a:t>index.html</a:t>
            </a: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Questions :</a:t>
            </a:r>
          </a:p>
          <a:p>
            <a:pPr marL="457200" lvl="1" indent="0">
              <a:buNone/>
            </a:pPr>
            <a:r>
              <a:rPr lang="fr-FR" sz="2400" dirty="0" err="1" smtClean="0"/>
              <a:t>Stackoverflow</a:t>
            </a:r>
            <a:r>
              <a:rPr lang="fr-FR" sz="2400" dirty="0" smtClean="0"/>
              <a:t> : [reporters]</a:t>
            </a:r>
          </a:p>
          <a:p>
            <a:pPr marL="457200" lvl="1" indent="0">
              <a:buNone/>
            </a:pPr>
            <a:r>
              <a:rPr lang="fr-FR" sz="2400" dirty="0" smtClean="0"/>
              <a:t>Groupe de discussion : </a:t>
            </a:r>
            <a:r>
              <a:rPr lang="fr-FR" sz="2400" dirty="0"/>
              <a:t>http://</a:t>
            </a:r>
            <a:r>
              <a:rPr lang="fr-FR" sz="2400" dirty="0" err="1"/>
              <a:t>groups.google.com</a:t>
            </a:r>
            <a:r>
              <a:rPr lang="fr-FR" sz="2400" dirty="0"/>
              <a:t>/group/reporters-package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Bugs : </a:t>
            </a:r>
            <a:r>
              <a:rPr lang="fr-FR" sz="2400" dirty="0" err="1" smtClean="0"/>
              <a:t>https</a:t>
            </a:r>
            <a:r>
              <a:rPr lang="fr-FR" sz="2400" dirty="0"/>
              <a:t>://</a:t>
            </a:r>
            <a:r>
              <a:rPr lang="fr-FR" sz="2400" dirty="0" err="1"/>
              <a:t>github.com</a:t>
            </a:r>
            <a:r>
              <a:rPr lang="fr-FR" sz="2400" dirty="0"/>
              <a:t>/</a:t>
            </a:r>
            <a:r>
              <a:rPr lang="fr-FR" sz="2400" dirty="0" err="1"/>
              <a:t>davidgohel</a:t>
            </a:r>
            <a:r>
              <a:rPr lang="fr-FR" sz="2400" dirty="0"/>
              <a:t>/</a:t>
            </a:r>
            <a:r>
              <a:rPr lang="fr-FR" sz="2400" dirty="0" err="1"/>
              <a:t>ReporteRs</a:t>
            </a:r>
            <a:r>
              <a:rPr lang="fr-FR" sz="2400" dirty="0"/>
              <a:t>/</a:t>
            </a:r>
            <a:r>
              <a:rPr lang="fr-FR" sz="2400" dirty="0" smtClean="0"/>
              <a:t>issues</a:t>
            </a:r>
          </a:p>
          <a:p>
            <a:pPr marL="457200" lvl="1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Blog : http</a:t>
            </a:r>
            <a:r>
              <a:rPr lang="fr-FR" sz="2400" dirty="0"/>
              <a:t>://</a:t>
            </a:r>
            <a:r>
              <a:rPr lang="fr-FR" sz="2400" dirty="0" err="1"/>
              <a:t>davidgohel.github.io</a:t>
            </a:r>
            <a:r>
              <a:rPr lang="fr-FR" sz="2400" dirty="0" smtClean="0"/>
              <a:t>/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5536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Solution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Génératio</a:t>
            </a:r>
            <a:r>
              <a:rPr lang="fr-FR" dirty="0" smtClean="0"/>
              <a:t>n depuis R</a:t>
            </a:r>
            <a:r>
              <a:rPr lang="fr-FR" dirty="0" smtClean="0">
                <a:solidFill>
                  <a:srgbClr val="FFFFFF"/>
                </a:solidFill>
              </a:rPr>
              <a:t> de documents Microsoft Word, </a:t>
            </a:r>
            <a:r>
              <a:rPr lang="fr-FR" dirty="0"/>
              <a:t>Microsoft </a:t>
            </a:r>
            <a:r>
              <a:rPr lang="fr-FR" dirty="0" smtClean="0">
                <a:solidFill>
                  <a:srgbClr val="FFFFFF"/>
                </a:solidFill>
              </a:rPr>
              <a:t>PowerPoint et HTML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Fournir une API R souple pour la création et le formatage des tableaux</a:t>
            </a:r>
          </a:p>
          <a:p>
            <a:pPr marL="0" indent="0" algn="ctr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Permettre des graphiques éditables dans les </a:t>
            </a:r>
            <a:r>
              <a:rPr lang="fr-FR" dirty="0" smtClean="0"/>
              <a:t>documents </a:t>
            </a:r>
            <a:r>
              <a:rPr lang="fr-FR" dirty="0"/>
              <a:t>Microsoft </a:t>
            </a:r>
            <a:r>
              <a:rPr lang="fr-FR" dirty="0" smtClean="0"/>
              <a:t>Word et PowerPoint pour soulager l’analyste de la phase d’annotation</a:t>
            </a:r>
            <a:endParaRPr lang="fr-FR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Gestion facile des modèles de document Microsoft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2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 descr="Capture d’écran 2015-06-25 à 09.0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385" y="339704"/>
            <a:ext cx="10018805" cy="61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Capture d’écran 2015-06-25 à 10.12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" b="8169"/>
          <a:stretch>
            <a:fillRect/>
          </a:stretch>
        </p:blipFill>
        <p:spPr>
          <a:xfrm>
            <a:off x="-360687" y="722783"/>
            <a:ext cx="9841476" cy="5412433"/>
          </a:xfrm>
        </p:spPr>
      </p:pic>
    </p:spTree>
    <p:extLst>
      <p:ext uri="{BB962C8B-B14F-4D97-AF65-F5344CB8AC3E}">
        <p14:creationId xmlns:p14="http://schemas.microsoft.com/office/powerpoint/2010/main" val="357348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06-25 à 10.22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812" y="216160"/>
            <a:ext cx="9863494" cy="64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WorkFlow</a:t>
            </a:r>
            <a:endParaRPr lang="fr-FR" dirty="0">
              <a:solidFill>
                <a:srgbClr val="FFFFFF"/>
              </a:solidFill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7792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63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800" y="5101872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addSection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5600" y="5101872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addImage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8400" y="5101872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addBootstrapMenu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1200" y="5101872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addJavascript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800" y="1747155"/>
            <a:ext cx="1620000" cy="144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FFFF"/>
                </a:solidFill>
              </a:rPr>
              <a:t>addFlexTable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600" y="1747155"/>
            <a:ext cx="1620000" cy="144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FFFF"/>
                </a:solidFill>
              </a:rPr>
              <a:t>addPlot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8400" y="1747155"/>
            <a:ext cx="1620000" cy="144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FFFF"/>
                </a:solidFill>
              </a:rPr>
              <a:t>addParagraph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1200" y="1747155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addMardown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800" y="3420000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addTitle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5600" y="3420000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addTOC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38400" y="3420000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addBreakPage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1200" y="3420000"/>
            <a:ext cx="1620000" cy="144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FFFFFF"/>
                </a:solidFill>
              </a:rPr>
              <a:t>addSlide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fonctions « ajout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38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2086</Words>
  <Application>Microsoft Macintosh PowerPoint</Application>
  <PresentationFormat>Présentation à l'écran (4:3)</PresentationFormat>
  <Paragraphs>1023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Reporting automatisé avec ReporteRs et rtable</vt:lpstr>
      <vt:lpstr>ReporteRs</vt:lpstr>
      <vt:lpstr>Motivations</vt:lpstr>
      <vt:lpstr>Solution</vt:lpstr>
      <vt:lpstr>Présentation PowerPoint</vt:lpstr>
      <vt:lpstr>Présentation PowerPoint</vt:lpstr>
      <vt:lpstr>Présentation PowerPoint</vt:lpstr>
      <vt:lpstr>WorkFlow</vt:lpstr>
      <vt:lpstr>Les fonctions « ajout »</vt:lpstr>
      <vt:lpstr>Objets FlexTable</vt:lpstr>
      <vt:lpstr>Présentation PowerPoint</vt:lpstr>
      <vt:lpstr>Tableau simple</vt:lpstr>
      <vt:lpstr>Matrice de corrélation</vt:lpstr>
      <vt:lpstr>Quelques options de formatage </vt:lpstr>
      <vt:lpstr>Graphiques vectoriels éditables</vt:lpstr>
      <vt:lpstr>Présentation PowerPoint</vt:lpstr>
      <vt:lpstr>Exemple d’un objet ggplot</vt:lpstr>
      <vt:lpstr>formatage de texte [POT]</vt:lpstr>
      <vt:lpstr>Présentation PowerPoint</vt:lpstr>
      <vt:lpstr>objets 'pot' - exemples</vt:lpstr>
      <vt:lpstr>Spécificités des formats de sortie</vt:lpstr>
      <vt:lpstr>rtable</vt:lpstr>
      <vt:lpstr>Motivations</vt:lpstr>
      <vt:lpstr>Solution</vt:lpstr>
      <vt:lpstr>Présentation PowerPoint</vt:lpstr>
      <vt:lpstr>Présentation PowerPoint</vt:lpstr>
      <vt:lpstr>Présentation PowerPoint</vt:lpstr>
      <vt:lpstr>objets 'xtable (1)'</vt:lpstr>
      <vt:lpstr>objets 'xtable' (2)</vt:lpstr>
      <vt:lpstr>FlexPivot</vt:lpstr>
      <vt:lpstr>Tableau de fréquences</vt:lpstr>
      <vt:lpstr>Sorties avec knitr</vt:lpstr>
      <vt:lpstr>Aide et communauté</vt:lpstr>
    </vt:vector>
  </TitlesOfParts>
  <Company>ArData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automatisé avec ReporteRs et rtable</dc:title>
  <dc:creator>David Gohel</dc:creator>
  <cp:lastModifiedBy>David Gohel</cp:lastModifiedBy>
  <cp:revision>122</cp:revision>
  <dcterms:created xsi:type="dcterms:W3CDTF">2015-06-08T08:46:42Z</dcterms:created>
  <dcterms:modified xsi:type="dcterms:W3CDTF">2015-06-26T11:46:47Z</dcterms:modified>
</cp:coreProperties>
</file>